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  <p:sldMasterId id="2147483675" r:id="rId3"/>
  </p:sldMasterIdLst>
  <p:notesMasterIdLst>
    <p:notesMasterId r:id="rId61"/>
  </p:notesMasterIdLst>
  <p:sldIdLst>
    <p:sldId id="257" r:id="rId4"/>
    <p:sldId id="328" r:id="rId5"/>
    <p:sldId id="336" r:id="rId6"/>
    <p:sldId id="259" r:id="rId7"/>
    <p:sldId id="260" r:id="rId8"/>
    <p:sldId id="320" r:id="rId9"/>
    <p:sldId id="321" r:id="rId10"/>
    <p:sldId id="310" r:id="rId11"/>
    <p:sldId id="263" r:id="rId12"/>
    <p:sldId id="264" r:id="rId13"/>
    <p:sldId id="265" r:id="rId14"/>
    <p:sldId id="334" r:id="rId15"/>
    <p:sldId id="335" r:id="rId16"/>
    <p:sldId id="315" r:id="rId17"/>
    <p:sldId id="316" r:id="rId18"/>
    <p:sldId id="333" r:id="rId19"/>
    <p:sldId id="311" r:id="rId20"/>
    <p:sldId id="323" r:id="rId21"/>
    <p:sldId id="267" r:id="rId22"/>
    <p:sldId id="268" r:id="rId23"/>
    <p:sldId id="269" r:id="rId24"/>
    <p:sldId id="270" r:id="rId25"/>
    <p:sldId id="271" r:id="rId26"/>
    <p:sldId id="309" r:id="rId27"/>
    <p:sldId id="331" r:id="rId28"/>
    <p:sldId id="332" r:id="rId29"/>
    <p:sldId id="273" r:id="rId30"/>
    <p:sldId id="274" r:id="rId31"/>
    <p:sldId id="275" r:id="rId32"/>
    <p:sldId id="307" r:id="rId33"/>
    <p:sldId id="277" r:id="rId34"/>
    <p:sldId id="278" r:id="rId35"/>
    <p:sldId id="279" r:id="rId36"/>
    <p:sldId id="308" r:id="rId37"/>
    <p:sldId id="281" r:id="rId38"/>
    <p:sldId id="282" r:id="rId39"/>
    <p:sldId id="284" r:id="rId40"/>
    <p:sldId id="285" r:id="rId41"/>
    <p:sldId id="286" r:id="rId42"/>
    <p:sldId id="287" r:id="rId43"/>
    <p:sldId id="288" r:id="rId44"/>
    <p:sldId id="289" r:id="rId45"/>
    <p:sldId id="306" r:id="rId46"/>
    <p:sldId id="291" r:id="rId47"/>
    <p:sldId id="303" r:id="rId48"/>
    <p:sldId id="312" r:id="rId49"/>
    <p:sldId id="329" r:id="rId50"/>
    <p:sldId id="295" r:id="rId51"/>
    <p:sldId id="297" r:id="rId52"/>
    <p:sldId id="296" r:id="rId53"/>
    <p:sldId id="305" r:id="rId54"/>
    <p:sldId id="330" r:id="rId55"/>
    <p:sldId id="319" r:id="rId56"/>
    <p:sldId id="301" r:id="rId57"/>
    <p:sldId id="318" r:id="rId58"/>
    <p:sldId id="326" r:id="rId59"/>
    <p:sldId id="327" r:id="rId6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279" autoAdjust="0"/>
  </p:normalViewPr>
  <p:slideViewPr>
    <p:cSldViewPr snapToGrid="0">
      <p:cViewPr varScale="1">
        <p:scale>
          <a:sx n="35" d="100"/>
          <a:sy n="35" d="100"/>
        </p:scale>
        <p:origin x="91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884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2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>
              <a:latin typeface="Constantia" panose="02030602050306030303" pitchFamily="18" charset="0"/>
            </a:endParaRPr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059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09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62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96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07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601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99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787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24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781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07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62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Type in the chat box – I’m all in!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279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709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479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1294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hape 2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769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7603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Shape 2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hape 2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868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173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70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050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805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271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9" name="Shape 2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Shape 2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Shape 2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76207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0" name="Shape 2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413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9009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67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9251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2" name="Shape 3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6" name="Shape 3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5950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189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2" name="Shape 3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7532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6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 b="1" i="1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 b="1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 b="1"/>
            </a:lvl1pPr>
            <a:lvl2pPr>
              <a:defRPr sz="4000" i="1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800" b="1"/>
            </a:lvl1pPr>
            <a:lvl2pPr marL="1168400" indent="-609600">
              <a:spcBef>
                <a:spcPts val="4500"/>
              </a:spcBef>
              <a:buSzPct val="93000"/>
              <a:defRPr sz="3900" i="1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 b="1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AB04-23CE-4DA1-A682-FC35DD650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D1C1A9-6B60-4184-BD66-35CF9384F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2DDAB-C3E1-4609-BAE3-2965AA06D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DF4C9-3040-4CE9-9ADC-8DDEC58F8AAD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3894E-4C52-4E0C-AE26-765320B8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636B6-E260-46B5-A7C2-E473B064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3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9CB9-E943-4B20-BF3F-766EE3E22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B3F9E-D032-482B-BD9A-68680434B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C1C1E-5098-4C79-980A-0E58733A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ADE0-8953-4630-B3D5-998829AB46C1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0AF6D-06EC-4536-BE50-2E0B43DE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FFB58-BD87-4003-BA03-0620307D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37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46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74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9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92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98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39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84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31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393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514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547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AB04-23CE-4DA1-A682-FC35DD650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D1C1A9-6B60-4184-BD66-35CF9384F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2DDAB-C3E1-4609-BAE3-2965AA06D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FD77-0E97-4BAE-A538-C0CAC89C2868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3894E-4C52-4E0C-AE26-765320B8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636B6-E260-46B5-A7C2-E473B064D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55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9CB9-E943-4B20-BF3F-766EE3E22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B3F9E-D032-482B-BD9A-68680434B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C1C1E-5098-4C79-980A-0E58733A8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AC1D-3D45-460B-B005-43A65DFF99D4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0AF6D-06EC-4536-BE50-2E0B43DE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FFB58-BD87-4003-BA03-0620307D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22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16E4-3191-4C84-8D84-A8BF12DA7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A012C-1A97-4AAC-8281-865EAFCEF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5AE86-BB40-4ECD-94E6-EFF364E6D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6163-A7A9-45B8-9227-FC29512C2860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65E4C-418A-4C50-B7C4-10CACE426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C6ACD-12C3-461A-AF97-2B9C535B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434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CC65E-A057-46AD-8FA1-2E9FC429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1F4CA-AB61-4BD3-912A-E0EFBF6B6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9636A6-4915-4AF2-B254-5E4DBC758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9F828-02EC-4A90-9E3A-8C97A9CC0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4C92B-B5F5-4908-BB94-087B855F020C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05006-DDF2-4FA9-8527-05F9F1436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3E961-70B7-4AFA-9C31-785724E0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380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2E27E-B180-48CA-AEDA-8E45324AF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080F8-CA31-4BC4-B54D-3287C6BCC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235D5-AE4B-4C67-8B85-483706F96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E8D2B-E4F1-4D92-81AE-26ABA75C1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5AC63-5FE3-4C74-B589-B48DFFD56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416CBE-AB96-4ED9-9551-53DC327BA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B9E1B-BBF7-48AC-A557-B4F0E1DF18A7}" type="datetime1">
              <a:rPr lang="en-US" smtClean="0"/>
              <a:t>2/1/2019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862C73-BE39-4487-AD27-448FD24FC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B54E0-51E4-46E6-861C-B6BEF828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771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B77ED-BF54-4AF9-870D-83CA7834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7AAD0-60CA-4BD5-99F8-BC73E4C65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F3D3B-D701-45E1-982C-439040AF0896}" type="datetime1">
              <a:rPr lang="en-US" smtClean="0"/>
              <a:t>2/1/2019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1CB238-EE87-44AB-A091-9D7D0C39F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7BB7C-CE2B-43CA-A7CD-9D94D015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510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43A726-CF6F-4BF2-AC93-BF2BD498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F8A72-58C9-4477-BF3D-5028E3CD6832}" type="datetime1">
              <a:rPr lang="en-US" smtClean="0"/>
              <a:t>2/1/2019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0508D8-3ACA-4A57-8BFF-D79244B2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2EA17-A8C8-4FC2-9DD7-C471E4B3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11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8AE6-6910-499D-B340-FEEA06A08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01959-30FA-44C1-A8FC-A1136A4D7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E945C-2D12-4DA6-A33F-A3B26C7EC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7AFC1-B25F-4220-8347-DABAC25F7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7E77-CC10-42C2-92A3-662AAE7150F6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8A30B-4F5E-42B2-9C54-91E2E2F7B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33A03-8F4F-42B8-A0DC-7FEE7878E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02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4833-9116-45CF-97C4-73192A4B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E69AA-3D61-46BB-BCB0-AA58A75B90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A4725-950E-464C-83FA-58D0E36F9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73A94-DAA9-46BF-9564-C1EFED96D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F4D3-30BE-4BFD-93BA-A2F9A2A1018A}" type="datetime1">
              <a:rPr lang="en-US" smtClean="0"/>
              <a:t>2/1/2019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D0E858-6FE7-465C-A440-037E4B213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7A528-68A9-4150-A313-CC1D0EE7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248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CCA1A-65BD-4AA6-AAE1-7202BF972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F5F657-6997-481C-8539-C1B6790E1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15E1D-2B9B-443C-9879-B0A935647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7543-FBD0-43A1-A2A0-F424A25501B2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D0C33-B620-472A-829B-F2291C618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8691-94FF-403D-9A4C-04C38FFBE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322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B8E6BA-E9AE-4D7F-818F-09A76C211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69777-B71C-433F-97C7-A68912235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291BE-368A-452E-A55F-3C0F84B36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83E7F-F386-4783-9CBC-267204277FB5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4F07F-2DC0-4E79-880E-06B0D1E5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9432E-50B5-4659-8D23-9F6804F2F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7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ransition spd="med"/>
  <p:hf sldNum="0" hdr="0" ftr="0" dt="0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1" i="0" u="none" strike="noStrike" cap="all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03356-5060-4733-B22F-A368DC8FFE57}" type="datetimeFigureOut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E241D-5E9D-4136-A5AA-F1EF1416A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C0410F-9CD3-480A-A63B-A87562956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D0C36-7446-449F-814E-8DD8BBC45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1AE40-C0DD-4702-942B-7A2D13D6D2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CB9EB-3A9F-463D-8934-7B9C418F09CD}" type="datetime1">
              <a:rPr lang="en-US" smtClean="0"/>
              <a:t>2/1/2019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05CDB-2B93-43FD-9EF1-1B80FE2D2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Scott Whitaker www.WhyPeopleQuit.com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3ACD4-A80D-4598-9242-C47B672DA1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CAE12-5000-4C07-B9EC-91F7CE2CF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1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sldNum="0" hd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Of presentation"/>
          <p:cNvSpPr txBox="1">
            <a:spLocks noGrp="1"/>
          </p:cNvSpPr>
          <p:nvPr>
            <p:ph type="title"/>
          </p:nvPr>
        </p:nvSpPr>
        <p:spPr>
          <a:xfrm>
            <a:off x="635000" y="5355935"/>
            <a:ext cx="23114000" cy="20066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cap="none" dirty="0">
                <a:latin typeface="Constantia" panose="02030602050306030303" pitchFamily="18" charset="0"/>
              </a:rPr>
              <a:t>Triple Your Membership in 21 Days… </a:t>
            </a:r>
            <a:r>
              <a:rPr lang="en-US" cap="none" dirty="0">
                <a:solidFill>
                  <a:srgbClr val="FF0000"/>
                </a:solidFill>
                <a:latin typeface="Constantia" panose="02030602050306030303" pitchFamily="18" charset="0"/>
              </a:rPr>
              <a:t>…and Do It Over and Over Again</a:t>
            </a:r>
            <a:endParaRPr cap="none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c/cf/Worldmap_LandAndPolitical.jpg/1200px-Worldmap_LandAndPolitical.jpg">
            <a:extLst>
              <a:ext uri="{FF2B5EF4-FFF2-40B4-BE49-F238E27FC236}">
                <a16:creationId xmlns:a16="http://schemas.microsoft.com/office/drawing/2014/main" id="{3EE37CB6-E724-4E41-9B42-CB903A82C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r="6990"/>
          <a:stretch/>
        </p:blipFill>
        <p:spPr bwMode="auto">
          <a:xfrm>
            <a:off x="4627417" y="3317733"/>
            <a:ext cx="15129165" cy="952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his Is For You If You Are…">
            <a:extLst>
              <a:ext uri="{FF2B5EF4-FFF2-40B4-BE49-F238E27FC236}">
                <a16:creationId xmlns:a16="http://schemas.microsoft.com/office/drawing/2014/main" id="{47AEF7ED-F377-4A6B-BE26-87CAC14D6A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 defTabSz="784225">
              <a:defRPr sz="10640"/>
            </a:lvl1pPr>
          </a:lstStyle>
          <a:p>
            <a:r>
              <a:rPr lang="en-US" cap="none" dirty="0">
                <a:latin typeface="Constantia" panose="02030602050306030303" pitchFamily="18" charset="0"/>
              </a:rPr>
              <a:t>Where are you from?</a:t>
            </a:r>
            <a:endParaRPr cap="none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6663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Of presentation"/>
          <p:cNvSpPr txBox="1">
            <a:spLocks noGrp="1"/>
          </p:cNvSpPr>
          <p:nvPr>
            <p:ph type="title"/>
          </p:nvPr>
        </p:nvSpPr>
        <p:spPr>
          <a:xfrm>
            <a:off x="635000" y="5355935"/>
            <a:ext cx="23114000" cy="20066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cap="none" dirty="0">
                <a:latin typeface="Constantia" panose="02030602050306030303" pitchFamily="18" charset="0"/>
              </a:rPr>
              <a:t>Triple Your Membership in 21 Days… </a:t>
            </a:r>
            <a:r>
              <a:rPr lang="en-US" cap="none" dirty="0">
                <a:solidFill>
                  <a:srgbClr val="FF0000"/>
                </a:solidFill>
                <a:latin typeface="Constantia" panose="02030602050306030303" pitchFamily="18" charset="0"/>
              </a:rPr>
              <a:t>…and Do It Over and Over Again</a:t>
            </a:r>
            <a:endParaRPr cap="none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875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his Is For You If You Ar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84225">
              <a:defRPr sz="10640"/>
            </a:lvl1pPr>
          </a:lstStyle>
          <a:p>
            <a:r>
              <a:rPr cap="none" dirty="0">
                <a:latin typeface="Constantia" panose="02030602050306030303" pitchFamily="18" charset="0"/>
              </a:rPr>
              <a:t>This Is For You If You Are…</a:t>
            </a:r>
          </a:p>
        </p:txBody>
      </p:sp>
      <p:sp>
        <p:nvSpPr>
          <p:cNvPr id="134" name="Type of person…"/>
          <p:cNvSpPr txBox="1">
            <a:spLocks noGrp="1"/>
          </p:cNvSpPr>
          <p:nvPr>
            <p:ph type="body" sz="half" idx="1"/>
          </p:nvPr>
        </p:nvSpPr>
        <p:spPr>
          <a:xfrm>
            <a:off x="1880485" y="3785189"/>
            <a:ext cx="14871825" cy="90995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latin typeface="Constantia" panose="02030602050306030303" pitchFamily="18" charset="0"/>
              </a:rPr>
              <a:t>…A Membership Business Owner/Leader -- </a:t>
            </a:r>
            <a:r>
              <a:rPr lang="en-US" dirty="0">
                <a:latin typeface="Constantia" panose="02030602050306030303" pitchFamily="18" charset="0"/>
              </a:rPr>
              <a:t>Have a membership business</a:t>
            </a:r>
          </a:p>
          <a:p>
            <a:pPr marL="0" indent="0">
              <a:buNone/>
            </a:pPr>
            <a:r>
              <a:rPr lang="en-US" b="0" dirty="0">
                <a:latin typeface="Constantia" panose="02030602050306030303" pitchFamily="18" charset="0"/>
              </a:rPr>
              <a:t>…Frustrated with a stagnant membership -- </a:t>
            </a:r>
            <a:r>
              <a:rPr lang="en-US" dirty="0">
                <a:latin typeface="Constantia" panose="02030602050306030303" pitchFamily="18" charset="0"/>
              </a:rPr>
              <a:t>Want to grow your members with members who stick</a:t>
            </a:r>
          </a:p>
          <a:p>
            <a:pPr marL="0" indent="0">
              <a:buNone/>
            </a:pPr>
            <a:r>
              <a:rPr lang="en-US" b="0" dirty="0">
                <a:latin typeface="Constantia" panose="02030602050306030303" pitchFamily="18" charset="0"/>
              </a:rPr>
              <a:t>…Tired of losing more members and money than you’re getting every month -- </a:t>
            </a:r>
            <a:r>
              <a:rPr lang="en-US" dirty="0">
                <a:latin typeface="Constantia" panose="02030602050306030303" pitchFamily="18" charset="0"/>
              </a:rPr>
              <a:t>want to attract new leads that become cash-paying members quickly and easily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844AE-B8FB-4F7D-A343-6B678FB72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2310" y="4037826"/>
            <a:ext cx="5942590" cy="594259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1" uiExpand="1" build="p" bldLvl="5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Imagine You Could Wave A Magic Wan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3084">
              <a:defRPr sz="7504"/>
            </a:lvl1pPr>
          </a:lstStyle>
          <a:p>
            <a:r>
              <a:rPr lang="en-US" cap="none" dirty="0">
                <a:latin typeface="Constantia" panose="02030602050306030303" pitchFamily="18" charset="0"/>
              </a:rPr>
              <a:t>Imagine If You Woke Up Tomorrow and…</a:t>
            </a:r>
            <a:endParaRPr cap="none" dirty="0">
              <a:latin typeface="Constantia" panose="02030602050306030303" pitchFamily="18" charset="0"/>
            </a:endParaRPr>
          </a:p>
        </p:txBody>
      </p:sp>
      <p:sp>
        <p:nvSpPr>
          <p:cNvPr id="140" name="Outcome #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3979268" cy="92964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nstantia" panose="02030602050306030303" pitchFamily="18" charset="0"/>
              </a:rPr>
              <a:t>…And the number of new members you had last week, you’re now getting in just one day.</a:t>
            </a:r>
            <a:endParaRPr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onstantia" panose="02030602050306030303" pitchFamily="18" charset="0"/>
              </a:rPr>
              <a:t>…Your retention rate jumped over 90%.</a:t>
            </a:r>
            <a:endParaRPr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onstantia" panose="02030602050306030303" pitchFamily="18" charset="0"/>
              </a:rPr>
              <a:t>…The amount of revenue you did in last month, you’re now doing in one just one week!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3" name="Picture 2" descr="A clock on a table&#10;&#10;Description generated with very high confidence">
            <a:extLst>
              <a:ext uri="{FF2B5EF4-FFF2-40B4-BE49-F238E27FC236}">
                <a16:creationId xmlns:a16="http://schemas.microsoft.com/office/drawing/2014/main" id="{4ADD0072-43B9-4B0D-B503-9B5871914E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5"/>
          <a:stretch/>
        </p:blipFill>
        <p:spPr>
          <a:xfrm>
            <a:off x="16161488" y="4619336"/>
            <a:ext cx="7442792" cy="688509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ain Point #1…"/>
          <p:cNvSpPr txBox="1">
            <a:spLocks noGrp="1"/>
          </p:cNvSpPr>
          <p:nvPr>
            <p:ph type="body" sz="half" idx="1"/>
          </p:nvPr>
        </p:nvSpPr>
        <p:spPr>
          <a:xfrm>
            <a:off x="2010587" y="1852428"/>
            <a:ext cx="20362826" cy="9296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>
                <a:latin typeface="Constantia" panose="02030602050306030303" pitchFamily="18" charset="0"/>
              </a:rPr>
              <a:t>No one has shown you how to make your membership double or triple using one simple strategy</a:t>
            </a:r>
            <a:endParaRPr lang="en-US" dirty="0">
              <a:latin typeface="Constantia" panose="02030602050306030303" pitchFamily="18" charset="0"/>
            </a:endParaRPr>
          </a:p>
          <a:p>
            <a:pPr marL="0" indent="0" algn="ctr">
              <a:buNone/>
            </a:pPr>
            <a:r>
              <a:rPr lang="en-US" i="1" u="sng" dirty="0">
                <a:latin typeface="Constantia" panose="02030602050306030303" pitchFamily="18" charset="0"/>
              </a:rPr>
              <a:t>Until TODAY…</a:t>
            </a:r>
            <a:endParaRPr i="1" u="sng" dirty="0">
              <a:latin typeface="Constantia" panose="02030602050306030303" pitchFamily="18" charset="0"/>
            </a:endParaRPr>
          </a:p>
        </p:txBody>
      </p:sp>
      <p:sp>
        <p:nvSpPr>
          <p:cNvPr id="4" name="Shape 51">
            <a:extLst>
              <a:ext uri="{FF2B5EF4-FFF2-40B4-BE49-F238E27FC236}">
                <a16:creationId xmlns:a16="http://schemas.microsoft.com/office/drawing/2014/main" id="{29FF5549-5C09-4DA8-AE21-3D099FC952CC}"/>
              </a:ext>
            </a:extLst>
          </p:cNvPr>
          <p:cNvSpPr txBox="1">
            <a:spLocks/>
          </p:cNvSpPr>
          <p:nvPr/>
        </p:nvSpPr>
        <p:spPr>
          <a:xfrm>
            <a:off x="798072" y="1001138"/>
            <a:ext cx="21907500" cy="182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610870">
              <a:defRPr sz="12728" b="1" cap="all">
                <a:solidFill>
                  <a:srgbClr val="1E3C6E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indent="1143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indent="2286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indent="3429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indent="4572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  <a:lvl6pPr indent="5715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6pPr>
            <a:lvl7pPr indent="6858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7pPr>
            <a:lvl8pPr indent="8001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8pPr>
            <a:lvl9pPr indent="9144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defTabSz="1221740" hangingPunct="1">
              <a:defRPr sz="1800" b="0" cap="none">
                <a:solidFill>
                  <a:srgbClr val="000000"/>
                </a:solidFill>
              </a:defRPr>
            </a:pPr>
            <a:r>
              <a:rPr lang="en-US" sz="9600" b="0" cap="none" dirty="0">
                <a:solidFill>
                  <a:srgbClr val="000000"/>
                </a:solidFill>
              </a:rPr>
              <a:t>It’s not your fault!</a:t>
            </a:r>
          </a:p>
        </p:txBody>
      </p:sp>
    </p:spTree>
    <p:extLst>
      <p:ext uri="{BB962C8B-B14F-4D97-AF65-F5344CB8AC3E}">
        <p14:creationId xmlns:p14="http://schemas.microsoft.com/office/powerpoint/2010/main" val="46329063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Scott Whitaker\AppData\Local\Microsoft\Windows\INetCache\Content.Word\Many Faces of Scott Whitaker.jpg">
            <a:extLst>
              <a:ext uri="{FF2B5EF4-FFF2-40B4-BE49-F238E27FC236}">
                <a16:creationId xmlns:a16="http://schemas.microsoft.com/office/drawing/2014/main" id="{2345957E-EA57-4AF1-A6BB-D14396B1F81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" t="2867" r="63763" b="32948"/>
          <a:stretch/>
        </p:blipFill>
        <p:spPr bwMode="auto">
          <a:xfrm>
            <a:off x="350278" y="3200795"/>
            <a:ext cx="5277836" cy="8835262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C:\Users\Scott Whitaker\AppData\Local\Microsoft\Windows\INetCache\Content.Word\Many Faces of Scott Whitaker.jpg">
            <a:extLst>
              <a:ext uri="{FF2B5EF4-FFF2-40B4-BE49-F238E27FC236}">
                <a16:creationId xmlns:a16="http://schemas.microsoft.com/office/drawing/2014/main" id="{2E1FDF89-93D8-427A-9D11-523B29438B9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3" t="2867" r="36303" b="32603"/>
          <a:stretch/>
        </p:blipFill>
        <p:spPr bwMode="auto">
          <a:xfrm>
            <a:off x="6402875" y="3200795"/>
            <a:ext cx="4819842" cy="8835262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C:\Users\Scott Whitaker\AppData\Local\Microsoft\Windows\INetCache\Content.Word\Many Faces of Scott Whitaker.jpg">
            <a:extLst>
              <a:ext uri="{FF2B5EF4-FFF2-40B4-BE49-F238E27FC236}">
                <a16:creationId xmlns:a16="http://schemas.microsoft.com/office/drawing/2014/main" id="{53175251-7C5A-455E-AB14-6C44A1D4784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8" t="2866" r="2354" b="33983"/>
          <a:stretch/>
        </p:blipFill>
        <p:spPr bwMode="auto">
          <a:xfrm>
            <a:off x="11751822" y="3200795"/>
            <a:ext cx="5557312" cy="79862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person standing in a room&#10;&#10;Description generated with very high confidence">
            <a:extLst>
              <a:ext uri="{FF2B5EF4-FFF2-40B4-BE49-F238E27FC236}">
                <a16:creationId xmlns:a16="http://schemas.microsoft.com/office/drawing/2014/main" id="{B768A73E-90F5-4191-AD5A-3C25EF2AF0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5" r="27299"/>
          <a:stretch/>
        </p:blipFill>
        <p:spPr>
          <a:xfrm>
            <a:off x="17706833" y="3200794"/>
            <a:ext cx="6066818" cy="8599668"/>
          </a:xfrm>
          <a:prstGeom prst="rect">
            <a:avLst/>
          </a:prstGeom>
        </p:spPr>
      </p:pic>
      <p:sp>
        <p:nvSpPr>
          <p:cNvPr id="11" name="Shape 51">
            <a:extLst>
              <a:ext uri="{FF2B5EF4-FFF2-40B4-BE49-F238E27FC236}">
                <a16:creationId xmlns:a16="http://schemas.microsoft.com/office/drawing/2014/main" id="{0EB76E15-8CB6-42A6-B604-27E4441C1CC7}"/>
              </a:ext>
            </a:extLst>
          </p:cNvPr>
          <p:cNvSpPr txBox="1">
            <a:spLocks/>
          </p:cNvSpPr>
          <p:nvPr/>
        </p:nvSpPr>
        <p:spPr>
          <a:xfrm>
            <a:off x="798072" y="1001138"/>
            <a:ext cx="21907500" cy="182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610870">
              <a:defRPr sz="12728" b="1" cap="all">
                <a:solidFill>
                  <a:srgbClr val="1E3C6E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indent="1143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indent="2286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indent="3429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indent="4572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  <a:lvl6pPr indent="5715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6pPr>
            <a:lvl7pPr indent="6858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7pPr>
            <a:lvl8pPr indent="8001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8pPr>
            <a:lvl9pPr indent="914400" defTabSz="412750">
              <a:defRPr sz="8600" b="1" cap="all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defTabSz="1221740" hangingPunct="1">
              <a:defRPr sz="1800" b="0" cap="none">
                <a:solidFill>
                  <a:srgbClr val="000000"/>
                </a:solidFill>
              </a:defRPr>
            </a:pPr>
            <a:r>
              <a:rPr lang="en-US" sz="9600" b="0" cap="none" dirty="0">
                <a:solidFill>
                  <a:srgbClr val="000000"/>
                </a:solidFill>
              </a:rPr>
              <a:t>Why should you listen to this guy?</a:t>
            </a:r>
          </a:p>
        </p:txBody>
      </p:sp>
    </p:spTree>
    <p:extLst>
      <p:ext uri="{BB962C8B-B14F-4D97-AF65-F5344CB8AC3E}">
        <p14:creationId xmlns:p14="http://schemas.microsoft.com/office/powerpoint/2010/main" val="3794081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6A76B-B2BC-4A3B-97A8-1F17A7ED5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1042" y="2439142"/>
            <a:ext cx="16990828" cy="10851560"/>
          </a:xfrm>
        </p:spPr>
        <p:txBody>
          <a:bodyPr vert="horz" lIns="182880" tIns="91440" rIns="182880" bIns="9144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tantia" panose="02030602050306030303" pitchFamily="18" charset="0"/>
              </a:rPr>
              <a:t>It’s not an exaggeration to say that this membership wouldn’t exist without Scott Whitaker. </a:t>
            </a:r>
            <a:br>
              <a:rPr lang="en-US" dirty="0">
                <a:latin typeface="Constantia" panose="02030602050306030303" pitchFamily="18" charset="0"/>
              </a:rPr>
            </a:br>
            <a:r>
              <a:rPr lang="en-US" dirty="0">
                <a:latin typeface="Constantia" panose="02030602050306030303" pitchFamily="18" charset="0"/>
              </a:rPr>
              <a:t>After hearing me say for years that I wanted to build a membership for pastors, he finally cornered me (literally) in a hotel and told me it was time to put action behind my words.</a:t>
            </a:r>
            <a:br>
              <a:rPr lang="en-US" dirty="0">
                <a:latin typeface="Constantia" panose="02030602050306030303" pitchFamily="18" charset="0"/>
              </a:rPr>
            </a:br>
            <a:r>
              <a:rPr lang="en-US" dirty="0">
                <a:latin typeface="Constantia" panose="02030602050306030303" pitchFamily="18" charset="0"/>
              </a:rPr>
              <a:t>Within two months, we had over 500 new members and added half a million dollars in revenue!</a:t>
            </a:r>
            <a:br>
              <a:rPr lang="en-US" dirty="0">
                <a:latin typeface="Constantia" panose="02030602050306030303" pitchFamily="18" charset="0"/>
              </a:rPr>
            </a:b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88890F-9CB4-4371-BC00-EC79006A22CF}"/>
              </a:ext>
            </a:extLst>
          </p:cNvPr>
          <p:cNvSpPr txBox="1"/>
          <p:nvPr/>
        </p:nvSpPr>
        <p:spPr>
          <a:xfrm>
            <a:off x="131135" y="9973340"/>
            <a:ext cx="674962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4000" dirty="0">
                <a:latin typeface="Constantia" panose="02030602050306030303" pitchFamily="18" charset="0"/>
                <a:ea typeface="+mj-ea"/>
                <a:cs typeface="+mj-cs"/>
              </a:rPr>
              <a:t>Nelson Searcy,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4000" dirty="0">
                <a:latin typeface="Constantia" panose="02030602050306030303" pitchFamily="18" charset="0"/>
                <a:ea typeface="+mj-ea"/>
                <a:cs typeface="+mj-cs"/>
              </a:rPr>
              <a:t>Coaching Member</a:t>
            </a:r>
          </a:p>
        </p:txBody>
      </p:sp>
      <p:pic>
        <p:nvPicPr>
          <p:cNvPr id="5" name="Picture 4" descr="A person looking at the camera&#10;&#10;Description generated with very high confidence">
            <a:extLst>
              <a:ext uri="{FF2B5EF4-FFF2-40B4-BE49-F238E27FC236}">
                <a16:creationId xmlns:a16="http://schemas.microsoft.com/office/drawing/2014/main" id="{086A3EE9-78D1-420F-9D1C-99F53E03D8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576" y="4544389"/>
            <a:ext cx="4171184" cy="542895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ACACB6-EA4F-46A3-BE1F-EB158DCA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24384000" cy="2515326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latin typeface="Constantia" panose="02030602050306030303" pitchFamily="18" charset="0"/>
              </a:rPr>
              <a:t>My first Multi-Million Dollar membership business</a:t>
            </a:r>
          </a:p>
        </p:txBody>
      </p:sp>
    </p:spTree>
    <p:extLst>
      <p:ext uri="{BB962C8B-B14F-4D97-AF65-F5344CB8AC3E}">
        <p14:creationId xmlns:p14="http://schemas.microsoft.com/office/powerpoint/2010/main" val="2594335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tory Part 1 (Beginning before discovery)"/>
          <p:cNvSpPr txBox="1">
            <a:spLocks noGrp="1"/>
          </p:cNvSpPr>
          <p:nvPr>
            <p:ph type="body" sz="half" idx="1"/>
          </p:nvPr>
        </p:nvSpPr>
        <p:spPr>
          <a:xfrm>
            <a:off x="380262" y="2131828"/>
            <a:ext cx="17811011" cy="55903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8000" dirty="0">
                <a:latin typeface="Constantia" panose="02030602050306030303" pitchFamily="18" charset="0"/>
              </a:rPr>
              <a:t>From 72 Members</a:t>
            </a:r>
          </a:p>
          <a:p>
            <a:pPr marL="0" indent="0">
              <a:buNone/>
            </a:pPr>
            <a:r>
              <a:rPr lang="en-US" sz="8000" dirty="0">
                <a:latin typeface="Constantia" panose="02030602050306030303" pitchFamily="18" charset="0"/>
              </a:rPr>
              <a:t>to 350 Members!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21FE07-8615-4670-827C-13D385D4D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768" y="2131828"/>
            <a:ext cx="14696558" cy="826681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1" uiExpan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omething Had To Chan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17244">
              <a:defRPr sz="11088"/>
            </a:lvl1pPr>
          </a:lstStyle>
          <a:p>
            <a:r>
              <a:rPr>
                <a:latin typeface="Constantia" panose="02030602050306030303" pitchFamily="18" charset="0"/>
              </a:rPr>
              <a:t>Something Had To Change</a:t>
            </a:r>
          </a:p>
        </p:txBody>
      </p:sp>
      <p:sp>
        <p:nvSpPr>
          <p:cNvPr id="160" name="Conflict that forced you to seek a resolution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7200" dirty="0">
                <a:latin typeface="Constantia" panose="02030602050306030303" pitchFamily="18" charset="0"/>
              </a:rPr>
              <a:t>Stagnant</a:t>
            </a:r>
          </a:p>
          <a:p>
            <a:r>
              <a:rPr lang="en-US" sz="7200" dirty="0">
                <a:latin typeface="Constantia" panose="02030602050306030303" pitchFamily="18" charset="0"/>
              </a:rPr>
              <a:t>Disengaged</a:t>
            </a:r>
          </a:p>
          <a:p>
            <a:r>
              <a:rPr lang="en-US" sz="7200" dirty="0">
                <a:latin typeface="Constantia" panose="02030602050306030303" pitchFamily="18" charset="0"/>
              </a:rPr>
              <a:t>Losing Money!</a:t>
            </a:r>
            <a:endParaRPr sz="7200" dirty="0">
              <a:latin typeface="Constantia" panose="02030602050306030303" pitchFamily="18" charset="0"/>
            </a:endParaRPr>
          </a:p>
        </p:txBody>
      </p:sp>
      <p:pic>
        <p:nvPicPr>
          <p:cNvPr id="4" name="3467024_low.jpg">
            <a:extLst>
              <a:ext uri="{FF2B5EF4-FFF2-40B4-BE49-F238E27FC236}">
                <a16:creationId xmlns:a16="http://schemas.microsoft.com/office/drawing/2014/main" id="{307B8660-22EA-4763-AA05-4A88DB7D6C1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86" y="2977116"/>
            <a:ext cx="12894635" cy="8208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he “after” part of your core story."/>
          <p:cNvSpPr txBox="1">
            <a:spLocks noGrp="1"/>
          </p:cNvSpPr>
          <p:nvPr>
            <p:ph type="body" sz="half" idx="1"/>
          </p:nvPr>
        </p:nvSpPr>
        <p:spPr>
          <a:xfrm>
            <a:off x="1178737" y="1995376"/>
            <a:ext cx="10223500" cy="9296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>
                <a:latin typeface="Constantia" panose="02030602050306030303" pitchFamily="18" charset="0"/>
              </a:rPr>
              <a:t>There had to be a better way!</a:t>
            </a:r>
            <a:endParaRPr sz="9600" dirty="0">
              <a:latin typeface="Constantia" panose="02030602050306030303" pitchFamily="18" charset="0"/>
            </a:endParaRPr>
          </a:p>
        </p:txBody>
      </p:sp>
      <p:pic>
        <p:nvPicPr>
          <p:cNvPr id="4" name="3467024_low.jpg">
            <a:extLst>
              <a:ext uri="{FF2B5EF4-FFF2-40B4-BE49-F238E27FC236}">
                <a16:creationId xmlns:a16="http://schemas.microsoft.com/office/drawing/2014/main" id="{4501735C-6E97-439A-B904-9452F57AE49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7842" y="2424392"/>
            <a:ext cx="12347944" cy="80380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xpert">
            <a:extLst>
              <a:ext uri="{FF2B5EF4-FFF2-40B4-BE49-F238E27FC236}">
                <a16:creationId xmlns:a16="http://schemas.microsoft.com/office/drawing/2014/main" id="{F44427C6-D1A1-49B9-9BD3-DBD7078B6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670" y="1499937"/>
            <a:ext cx="13724659" cy="939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78764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CE2003-E388-429E-98F3-AE0640C79ADF}"/>
              </a:ext>
            </a:extLst>
          </p:cNvPr>
          <p:cNvSpPr txBox="1"/>
          <p:nvPr/>
        </p:nvSpPr>
        <p:spPr>
          <a:xfrm>
            <a:off x="12192000" y="1721430"/>
            <a:ext cx="8938260" cy="93358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aiandra GD" panose="020E0502030308020204" pitchFamily="34" charset="0"/>
                <a:sym typeface="Helvetica Neue"/>
              </a:rPr>
              <a:t>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7C8B2-5DEF-435E-90B4-99BD5228666E}"/>
              </a:ext>
            </a:extLst>
          </p:cNvPr>
          <p:cNvSpPr txBox="1"/>
          <p:nvPr/>
        </p:nvSpPr>
        <p:spPr>
          <a:xfrm>
            <a:off x="1257300" y="1721429"/>
            <a:ext cx="8938260" cy="93358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aiandra GD" panose="020E0502030308020204" pitchFamily="34" charset="0"/>
                <a:sym typeface="Helvetica Neue"/>
              </a:rPr>
              <a:t>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54350D-29BF-4E5D-B29A-FB1453F4C128}"/>
              </a:ext>
            </a:extLst>
          </p:cNvPr>
          <p:cNvSpPr txBox="1"/>
          <p:nvPr/>
        </p:nvSpPr>
        <p:spPr>
          <a:xfrm>
            <a:off x="2468880" y="1868726"/>
            <a:ext cx="65151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F05CF6-6804-44D0-85E2-261D3B8BB2C0}"/>
              </a:ext>
            </a:extLst>
          </p:cNvPr>
          <p:cNvSpPr txBox="1"/>
          <p:nvPr/>
        </p:nvSpPr>
        <p:spPr>
          <a:xfrm>
            <a:off x="13403580" y="1705492"/>
            <a:ext cx="65151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30926115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he “after” part of your core story."/>
          <p:cNvSpPr txBox="1">
            <a:spLocks noGrp="1"/>
          </p:cNvSpPr>
          <p:nvPr>
            <p:ph type="body" sz="half" idx="1"/>
          </p:nvPr>
        </p:nvSpPr>
        <p:spPr>
          <a:xfrm>
            <a:off x="7229106" y="1512186"/>
            <a:ext cx="10223500" cy="490987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>
                <a:latin typeface="Constantia" panose="02030602050306030303" pitchFamily="18" charset="0"/>
              </a:rPr>
              <a:t>Over 350 members</a:t>
            </a:r>
            <a:endParaRPr sz="8800" dirty="0">
              <a:latin typeface="Constantia" panose="0203060205030603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501CC-6D3A-4908-B42E-18ACBC2666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47"/>
          <a:stretch/>
        </p:blipFill>
        <p:spPr>
          <a:xfrm>
            <a:off x="-1664668" y="6145619"/>
            <a:ext cx="27713336" cy="902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795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he “after” part of your core story.">
            <a:extLst>
              <a:ext uri="{FF2B5EF4-FFF2-40B4-BE49-F238E27FC236}">
                <a16:creationId xmlns:a16="http://schemas.microsoft.com/office/drawing/2014/main" id="{940732D2-0B8E-4EF9-8826-0EDF878F4357}"/>
              </a:ext>
            </a:extLst>
          </p:cNvPr>
          <p:cNvSpPr txBox="1">
            <a:spLocks/>
          </p:cNvSpPr>
          <p:nvPr/>
        </p:nvSpPr>
        <p:spPr>
          <a:xfrm>
            <a:off x="6378501" y="2128875"/>
            <a:ext cx="11952029" cy="4909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58800" marR="0" indent="-558800" algn="l" defTabSz="82550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168400" marR="0" indent="-609600" algn="l" defTabSz="82550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93000"/>
              <a:buFontTx/>
              <a:buChar char="•"/>
              <a:tabLst/>
              <a:defRPr sz="3900" b="0" i="1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marR="0" indent="-558800" algn="l" defTabSz="82550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35200" marR="0" indent="-558800" algn="l" defTabSz="82550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794000" marR="0" indent="-558800" algn="l" defTabSz="825500" latinLnBrk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algn="ctr" hangingPunct="1">
              <a:buFontTx/>
              <a:buNone/>
            </a:pPr>
            <a:r>
              <a:rPr lang="en-US" sz="8800" dirty="0">
                <a:latin typeface="Constantia" panose="02030602050306030303" pitchFamily="18" charset="0"/>
              </a:rPr>
              <a:t>Over 3,127 members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53E57B-B8C6-49E6-9557-1E3AE9FAE0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0"/>
          <a:stretch/>
        </p:blipFill>
        <p:spPr>
          <a:xfrm>
            <a:off x="0" y="7752672"/>
            <a:ext cx="24384000" cy="1080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2773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newspaper&#10;&#10;Description generated with high confidence">
            <a:extLst>
              <a:ext uri="{FF2B5EF4-FFF2-40B4-BE49-F238E27FC236}">
                <a16:creationId xmlns:a16="http://schemas.microsoft.com/office/drawing/2014/main" id="{46FCAE37-6A57-4F55-89C9-86906408C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036A8B-7C02-444C-B9B6-22A6EE762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24383998" cy="13716000"/>
          </a:xfrm>
          <a:solidFill>
            <a:schemeClr val="accent6">
              <a:lumMod val="40000"/>
              <a:lumOff val="60000"/>
              <a:alpha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15600" dirty="0">
                <a:latin typeface="Constantia" panose="02030602050306030303" pitchFamily="18" charset="0"/>
              </a:rPr>
              <a:t>From $600,000 to </a:t>
            </a:r>
            <a:br>
              <a:rPr lang="en-US" sz="15600" dirty="0">
                <a:latin typeface="Constantia" panose="02030602050306030303" pitchFamily="18" charset="0"/>
              </a:rPr>
            </a:br>
            <a:r>
              <a:rPr lang="en-US" sz="15600" dirty="0">
                <a:latin typeface="Constantia" panose="02030602050306030303" pitchFamily="18" charset="0"/>
              </a:rPr>
              <a:t>Over $4,000,000!</a:t>
            </a:r>
            <a:endParaRPr lang="en-US" sz="10800" dirty="0">
              <a:latin typeface="Constantia" panose="02030602050306030303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1B0246-8ABA-4459-9982-5C1E617D4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r>
              <a:rPr lang="en-US" b="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© Scott Whitaker www.WhyPeopleQuit.com</a:t>
            </a:r>
          </a:p>
        </p:txBody>
      </p:sp>
    </p:spTree>
    <p:extLst>
      <p:ext uri="{BB962C8B-B14F-4D97-AF65-F5344CB8AC3E}">
        <p14:creationId xmlns:p14="http://schemas.microsoft.com/office/powerpoint/2010/main" val="808912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he “after” part of your core story."/>
          <p:cNvSpPr txBox="1">
            <a:spLocks noGrp="1"/>
          </p:cNvSpPr>
          <p:nvPr>
            <p:ph type="body" sz="half" idx="1"/>
          </p:nvPr>
        </p:nvSpPr>
        <p:spPr>
          <a:xfrm>
            <a:off x="1689100" y="1743740"/>
            <a:ext cx="10223500" cy="107022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i="1" dirty="0">
                <a:latin typeface="Constantia" panose="02030602050306030303" pitchFamily="18" charset="0"/>
              </a:rPr>
              <a:t>My membership is DIFFERENT!</a:t>
            </a:r>
            <a:endParaRPr sz="9600" i="1" dirty="0">
              <a:latin typeface="Constantia" panose="02030602050306030303" pitchFamily="18" charset="0"/>
            </a:endParaRPr>
          </a:p>
        </p:txBody>
      </p:sp>
      <p:pic>
        <p:nvPicPr>
          <p:cNvPr id="6" name="9971973_low.jpg">
            <a:extLst>
              <a:ext uri="{FF2B5EF4-FFF2-40B4-BE49-F238E27FC236}">
                <a16:creationId xmlns:a16="http://schemas.microsoft.com/office/drawing/2014/main" id="{C7061D24-249C-406C-9204-97B173B3573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4"/>
          <a:stretch/>
        </p:blipFill>
        <p:spPr>
          <a:xfrm>
            <a:off x="14800521" y="10"/>
            <a:ext cx="9746511" cy="13715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6581333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he “after” part of your core story."/>
          <p:cNvSpPr txBox="1">
            <a:spLocks noGrp="1"/>
          </p:cNvSpPr>
          <p:nvPr>
            <p:ph type="body" sz="half" idx="1"/>
          </p:nvPr>
        </p:nvSpPr>
        <p:spPr>
          <a:xfrm>
            <a:off x="1689100" y="1743740"/>
            <a:ext cx="10223500" cy="107022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i="1" dirty="0">
                <a:latin typeface="Constantia" panose="02030602050306030303" pitchFamily="18" charset="0"/>
              </a:rPr>
              <a:t>Living on less than $35,000 per year!</a:t>
            </a:r>
            <a:endParaRPr sz="9600" i="1" dirty="0">
              <a:latin typeface="Constantia" panose="02030602050306030303" pitchFamily="18" charset="0"/>
            </a:endParaRPr>
          </a:p>
        </p:txBody>
      </p:sp>
      <p:pic>
        <p:nvPicPr>
          <p:cNvPr id="3" name="Picture 2" descr="A close up of a cell phone&#10;&#10;Description generated with high confidence">
            <a:extLst>
              <a:ext uri="{FF2B5EF4-FFF2-40B4-BE49-F238E27FC236}">
                <a16:creationId xmlns:a16="http://schemas.microsoft.com/office/drawing/2014/main" id="{F1FEBA2D-0E95-49F8-B066-2DBCC0E4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563" y="2530550"/>
            <a:ext cx="11382689" cy="753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2448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ason #1…"/>
          <p:cNvSpPr txBox="1">
            <a:spLocks noGrp="1"/>
          </p:cNvSpPr>
          <p:nvPr>
            <p:ph type="body" sz="half" idx="1"/>
          </p:nvPr>
        </p:nvSpPr>
        <p:spPr>
          <a:xfrm>
            <a:off x="753434" y="2209800"/>
            <a:ext cx="8135384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Stop the cycle of STRESS to MESS!</a:t>
            </a:r>
          </a:p>
          <a:p>
            <a:r>
              <a:rPr lang="en-US" dirty="0">
                <a:latin typeface="Constantia" panose="02030602050306030303" pitchFamily="18" charset="0"/>
              </a:rPr>
              <a:t>Experience financial freedom!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Help more people!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4" name="sample-slides-by-garr-reynolds-1204852162670051-5-67.jpg">
            <a:extLst>
              <a:ext uri="{FF2B5EF4-FFF2-40B4-BE49-F238E27FC236}">
                <a16:creationId xmlns:a16="http://schemas.microsoft.com/office/drawing/2014/main" id="{FAF16F3D-95BF-4A3F-9B87-6A81295C1EA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182" y="2466753"/>
            <a:ext cx="14567376" cy="1050496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Why You Should Listen To Me">
            <a:extLst>
              <a:ext uri="{FF2B5EF4-FFF2-40B4-BE49-F238E27FC236}">
                <a16:creationId xmlns:a16="http://schemas.microsoft.com/office/drawing/2014/main" id="{E2ED8105-0327-44C5-AE60-AB61F55BF9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>
            <a:normAutofit/>
          </a:bodyPr>
          <a:lstStyle>
            <a:lvl1pPr defTabSz="726440">
              <a:defRPr sz="9856"/>
            </a:lvl1pPr>
          </a:lstStyle>
          <a:p>
            <a:r>
              <a:rPr lang="en-US" dirty="0">
                <a:latin typeface="Constantia" panose="02030602050306030303" pitchFamily="18" charset="0"/>
              </a:rPr>
              <a:t>Why am I teaching you this…</a:t>
            </a:r>
            <a:endParaRPr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What You’re Going To Disco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676909">
              <a:defRPr sz="9184"/>
            </a:lvl1pPr>
          </a:lstStyle>
          <a:p>
            <a:r>
              <a:rPr lang="en-US" dirty="0">
                <a:latin typeface="Constantia" panose="02030602050306030303" pitchFamily="18" charset="0"/>
              </a:rPr>
              <a:t>What you’re going to discover today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178" name="Core content piece #1…"/>
          <p:cNvSpPr txBox="1">
            <a:spLocks noGrp="1"/>
          </p:cNvSpPr>
          <p:nvPr>
            <p:ph type="body" sz="half" idx="1"/>
          </p:nvPr>
        </p:nvSpPr>
        <p:spPr>
          <a:xfrm>
            <a:off x="1233377" y="3149600"/>
            <a:ext cx="12397563" cy="9311758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The Single Most Effective Tool to Triple Your Membership</a:t>
            </a:r>
          </a:p>
          <a:p>
            <a:r>
              <a:rPr lang="en-US" dirty="0">
                <a:latin typeface="Constantia" panose="02030602050306030303" pitchFamily="18" charset="0"/>
              </a:rPr>
              <a:t>How to Turn Prospects Into “Sign-Ups” for Your Membership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How to Move Members from Sign Up to “Fully-Engaged Members” (so that they stay for the long-haul!)</a:t>
            </a:r>
          </a:p>
          <a:p>
            <a:endParaRPr lang="en-US" dirty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onstantia" panose="02030602050306030303" pitchFamily="18" charset="0"/>
              </a:rPr>
              <a:t>“I’m all in!”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4" name="2383871_m.jpg">
            <a:extLst>
              <a:ext uri="{FF2B5EF4-FFF2-40B4-BE49-F238E27FC236}">
                <a16:creationId xmlns:a16="http://schemas.microsoft.com/office/drawing/2014/main" id="{9DED5F64-7722-44A8-A053-029F4B5C613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8"/>
          <a:stretch/>
        </p:blipFill>
        <p:spPr>
          <a:xfrm>
            <a:off x="14630401" y="3381153"/>
            <a:ext cx="8937596" cy="9548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1" uiExpand="1" build="p" bldLvl="5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aching Chunk #1"/>
          <p:cNvSpPr txBox="1">
            <a:spLocks noGrp="1"/>
          </p:cNvSpPr>
          <p:nvPr>
            <p:ph type="title"/>
          </p:nvPr>
        </p:nvSpPr>
        <p:spPr>
          <a:xfrm>
            <a:off x="1689100" y="798944"/>
            <a:ext cx="21005800" cy="2286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8000" dirty="0">
                <a:latin typeface="Constantia" panose="02030602050306030303" pitchFamily="18" charset="0"/>
              </a:rPr>
              <a:t>The Single Most Effective Tool to Triple Your Membership: </a:t>
            </a:r>
            <a:br>
              <a:rPr lang="en-US" sz="8000" dirty="0">
                <a:latin typeface="Constantia" panose="02030602050306030303" pitchFamily="18" charset="0"/>
              </a:rPr>
            </a:br>
            <a:r>
              <a:rPr lang="en-US" sz="8000" u="sng" dirty="0">
                <a:latin typeface="Constantia" panose="02030602050306030303" pitchFamily="18" charset="0"/>
              </a:rPr>
              <a:t>“The Trial Membership”</a:t>
            </a:r>
            <a:endParaRPr lang="en-US" sz="6000" u="sng" dirty="0">
              <a:latin typeface="Constantia" panose="02030602050306030303" pitchFamily="18" charset="0"/>
            </a:endParaRPr>
          </a:p>
        </p:txBody>
      </p:sp>
      <p:sp>
        <p:nvSpPr>
          <p:cNvPr id="184" name="Why this is important #1…"/>
          <p:cNvSpPr txBox="1">
            <a:spLocks noGrp="1"/>
          </p:cNvSpPr>
          <p:nvPr>
            <p:ph type="body" sz="half" idx="1"/>
          </p:nvPr>
        </p:nvSpPr>
        <p:spPr>
          <a:xfrm>
            <a:off x="701749" y="3149600"/>
            <a:ext cx="11210851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Most people just take a “BIG NET” approach to getting members.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When you do this, you spend money on marketing that doesn’t work.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When you spend money on marketing that doesn’t work, eventually you’ll go broke!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5" name="Picture 2" descr="http://www.commandpostgames.com/wp-content/uploads/2016/04/options.jpg">
            <a:extLst>
              <a:ext uri="{FF2B5EF4-FFF2-40B4-BE49-F238E27FC236}">
                <a16:creationId xmlns:a16="http://schemas.microsoft.com/office/drawing/2014/main" id="{D312D0F5-CCA1-4E94-A42F-C69004699D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7" b="2639"/>
          <a:stretch/>
        </p:blipFill>
        <p:spPr bwMode="auto">
          <a:xfrm>
            <a:off x="11912600" y="4368805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84" grpId="1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of story illustrates big Ide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610870">
              <a:defRPr sz="8288"/>
            </a:lvl1pPr>
          </a:lstStyle>
          <a:p>
            <a:r>
              <a:rPr lang="en-US" dirty="0">
                <a:latin typeface="Constantia" panose="02030602050306030303" pitchFamily="18" charset="0"/>
              </a:rPr>
              <a:t>Lessons from a fisherman!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190" name="Story Part 1…"/>
          <p:cNvSpPr txBox="1">
            <a:spLocks noGrp="1"/>
          </p:cNvSpPr>
          <p:nvPr>
            <p:ph type="body" sz="half" idx="1"/>
          </p:nvPr>
        </p:nvSpPr>
        <p:spPr>
          <a:xfrm>
            <a:off x="412379" y="3149600"/>
            <a:ext cx="11500221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There’s a right time to use a net and there’s a right time to use a bait and hook.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When you use the bait and hook, you have to fish in the right water.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When you fish in the right water, you have go for the right kind of fish.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3" name="Picture 2" descr="A picture containing cutting, indoor, board, wall&#10;&#10;Description generated with high confidence">
            <a:extLst>
              <a:ext uri="{FF2B5EF4-FFF2-40B4-BE49-F238E27FC236}">
                <a16:creationId xmlns:a16="http://schemas.microsoft.com/office/drawing/2014/main" id="{1990870A-238B-47F4-8592-6F4511240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358" y="4010247"/>
            <a:ext cx="11157263" cy="74091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What you need to do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What you need to do…</a:t>
            </a:r>
          </a:p>
        </p:txBody>
      </p:sp>
      <p:sp>
        <p:nvSpPr>
          <p:cNvPr id="196" name="What to do not how to do it…"/>
          <p:cNvSpPr txBox="1">
            <a:spLocks noGrp="1"/>
          </p:cNvSpPr>
          <p:nvPr>
            <p:ph type="body" sz="half" idx="1"/>
          </p:nvPr>
        </p:nvSpPr>
        <p:spPr>
          <a:xfrm>
            <a:off x="659219" y="3149600"/>
            <a:ext cx="11253381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Customize that Trial Membership to your specific prospects.</a:t>
            </a:r>
          </a:p>
          <a:p>
            <a:r>
              <a:rPr lang="en-US" dirty="0">
                <a:latin typeface="Constantia" panose="02030602050306030303" pitchFamily="18" charset="0"/>
              </a:rPr>
              <a:t>Create a “Trial Membership” that enables prospects to get a taste test of your membership.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 have to use the right bait to get them (and I can show you how!)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4" name="Picture 2" descr="https://mfour.com/wp-content/uploads/2017/08/Test-Drive.jpg">
            <a:extLst>
              <a:ext uri="{FF2B5EF4-FFF2-40B4-BE49-F238E27FC236}">
                <a16:creationId xmlns:a16="http://schemas.microsoft.com/office/drawing/2014/main" id="{004A5EFF-24F2-4284-9CF1-6B0EA4AF8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6" r="11633"/>
          <a:stretch/>
        </p:blipFill>
        <p:spPr bwMode="auto">
          <a:xfrm>
            <a:off x="11912600" y="4486940"/>
            <a:ext cx="12471400" cy="542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1" uiExpand="1" build="p" bldLvl="5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995054" y="4007067"/>
            <a:ext cx="14825651" cy="17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>
              <a:spcBef>
                <a:spcPct val="0"/>
              </a:spcBef>
              <a:buNone/>
            </a:pPr>
            <a:r>
              <a:rPr lang="en-US" altLang="en-US" sz="6400" b="0" dirty="0">
                <a:latin typeface="Constantia" panose="02030602050306030303" pitchFamily="18" charset="0"/>
              </a:rPr>
              <a:t>Created a membership but people weren’t taking it!</a:t>
            </a:r>
          </a:p>
          <a:p>
            <a:pPr algn="l">
              <a:spcBef>
                <a:spcPct val="0"/>
              </a:spcBef>
              <a:buNone/>
            </a:pPr>
            <a:endParaRPr lang="en-US" altLang="en-US" sz="6400" b="0" dirty="0">
              <a:latin typeface="Constantia" panose="02030602050306030303" pitchFamily="18" charset="0"/>
            </a:endParaRPr>
          </a:p>
          <a:p>
            <a:pPr algn="l">
              <a:spcBef>
                <a:spcPct val="0"/>
              </a:spcBef>
              <a:buNone/>
            </a:pPr>
            <a:r>
              <a:rPr lang="en-US" altLang="en-US" sz="6400" b="0" dirty="0">
                <a:latin typeface="Constantia" panose="02030602050306030303" pitchFamily="18" charset="0"/>
              </a:rPr>
              <a:t>Lost thousands of dollars!</a:t>
            </a:r>
          </a:p>
          <a:p>
            <a:pPr algn="l">
              <a:spcBef>
                <a:spcPct val="0"/>
              </a:spcBef>
              <a:buNone/>
            </a:pPr>
            <a:endParaRPr lang="en-US" altLang="en-US" sz="6400" b="0" dirty="0">
              <a:latin typeface="Constantia" panose="02030602050306030303" pitchFamily="18" charset="0"/>
            </a:endParaRPr>
          </a:p>
          <a:p>
            <a:pPr algn="l">
              <a:spcBef>
                <a:spcPct val="0"/>
              </a:spcBef>
              <a:buNone/>
            </a:pPr>
            <a:r>
              <a:rPr lang="en-US" altLang="en-US" sz="6400" b="0" dirty="0">
                <a:latin typeface="Constantia" panose="02030602050306030303" pitchFamily="18" charset="0"/>
              </a:rPr>
              <a:t>“Name your price!”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793" y="2853280"/>
            <a:ext cx="5493758" cy="57226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1C5517-75FA-417F-8236-7DB7EA83F1E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24384000" cy="2515326"/>
          </a:xfrm>
          <a:prstGeom prst="rect">
            <a:avLst/>
          </a:prstGeom>
        </p:spPr>
        <p:txBody>
          <a:bodyPr vert="horz" lIns="182880" tIns="91440" rIns="182880" bIns="9144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rgbClr val="FF0000"/>
                </a:solidFill>
                <a:latin typeface="Constantia" panose="02030602050306030303" pitchFamily="18" charset="0"/>
              </a:rPr>
              <a:t>“I need your help!”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40603-1EE9-4286-9207-E9205525CA55}"/>
              </a:ext>
            </a:extLst>
          </p:cNvPr>
          <p:cNvSpPr/>
          <p:nvPr/>
        </p:nvSpPr>
        <p:spPr>
          <a:xfrm>
            <a:off x="15302441" y="8934160"/>
            <a:ext cx="8471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altLang="en-US" sz="4800" dirty="0">
                <a:latin typeface="Constantia" panose="02030602050306030303" pitchFamily="18" charset="0"/>
              </a:rPr>
              <a:t>Bill Heid, </a:t>
            </a:r>
            <a:br>
              <a:rPr lang="en-US" altLang="en-US" sz="4800" dirty="0">
                <a:latin typeface="Constantia" panose="02030602050306030303" pitchFamily="18" charset="0"/>
              </a:rPr>
            </a:br>
            <a:r>
              <a:rPr lang="en-US" altLang="en-US" sz="4800" dirty="0">
                <a:latin typeface="Constantia" panose="02030602050306030303" pitchFamily="18" charset="0"/>
              </a:rPr>
              <a:t>President Heirloom Audio</a:t>
            </a:r>
          </a:p>
        </p:txBody>
      </p:sp>
    </p:spTree>
    <p:extLst>
      <p:ext uri="{BB962C8B-B14F-4D97-AF65-F5344CB8AC3E}">
        <p14:creationId xmlns:p14="http://schemas.microsoft.com/office/powerpoint/2010/main" val="3685642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246909" y="3212180"/>
            <a:ext cx="15573798" cy="3564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en-US" sz="3600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>
              <a:buNone/>
            </a:pPr>
            <a:r>
              <a:rPr lang="en-US" sz="6600" b="0" dirty="0">
                <a:latin typeface="Constantia" panose="02030602050306030303" pitchFamily="18" charset="0"/>
              </a:rPr>
              <a:t>Created a “Trial Membership” knowing what his prospects would take it.</a:t>
            </a:r>
          </a:p>
          <a:p>
            <a:pPr algn="l">
              <a:buNone/>
            </a:pPr>
            <a:endParaRPr lang="en-US" sz="6600" b="0" dirty="0">
              <a:latin typeface="Constantia" panose="02030602050306030303" pitchFamily="18" charset="0"/>
            </a:endParaRPr>
          </a:p>
          <a:p>
            <a:pPr algn="l">
              <a:buNone/>
            </a:pPr>
            <a:r>
              <a:rPr lang="en-US" sz="6600" b="0" dirty="0">
                <a:latin typeface="Constantia" panose="02030602050306030303" pitchFamily="18" charset="0"/>
              </a:rPr>
              <a:t>Customized the trial membership to give his new members the best experience.</a:t>
            </a:r>
          </a:p>
          <a:p>
            <a:pPr algn="l">
              <a:buNone/>
            </a:pPr>
            <a:endParaRPr lang="en-US" sz="6600" b="0" dirty="0">
              <a:latin typeface="Constantia" panose="0203060205030603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793" y="2853280"/>
            <a:ext cx="5493758" cy="57226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1C5517-75FA-417F-8236-7DB7EA83F1E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24384000" cy="2515326"/>
          </a:xfrm>
          <a:prstGeom prst="rect">
            <a:avLst/>
          </a:prstGeom>
        </p:spPr>
        <p:txBody>
          <a:bodyPr vert="horz" lIns="182880" tIns="91440" rIns="182880" bIns="9144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rgbClr val="FF0000"/>
                </a:solidFill>
                <a:latin typeface="Constantia" panose="02030602050306030303" pitchFamily="18" charset="0"/>
              </a:rPr>
              <a:t>“I need your help!”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40603-1EE9-4286-9207-E9205525CA55}"/>
              </a:ext>
            </a:extLst>
          </p:cNvPr>
          <p:cNvSpPr/>
          <p:nvPr/>
        </p:nvSpPr>
        <p:spPr>
          <a:xfrm>
            <a:off x="15302441" y="8934160"/>
            <a:ext cx="8471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altLang="en-US" sz="4800" dirty="0">
                <a:latin typeface="Constantia" panose="02030602050306030303" pitchFamily="18" charset="0"/>
              </a:rPr>
              <a:t>Bill Heid, </a:t>
            </a:r>
            <a:br>
              <a:rPr lang="en-US" altLang="en-US" sz="4800" dirty="0">
                <a:latin typeface="Constantia" panose="02030602050306030303" pitchFamily="18" charset="0"/>
              </a:rPr>
            </a:br>
            <a:r>
              <a:rPr lang="en-US" altLang="en-US" sz="4800" dirty="0">
                <a:latin typeface="Constantia" panose="02030602050306030303" pitchFamily="18" charset="0"/>
              </a:rPr>
              <a:t>President Heirloom Audio</a:t>
            </a:r>
          </a:p>
        </p:txBody>
      </p:sp>
    </p:spTree>
    <p:extLst>
      <p:ext uri="{BB962C8B-B14F-4D97-AF65-F5344CB8AC3E}">
        <p14:creationId xmlns:p14="http://schemas.microsoft.com/office/powerpoint/2010/main" val="2987524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" y="5058722"/>
            <a:ext cx="16820706" cy="17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sz="6400" i="1" dirty="0">
                <a:latin typeface="Constantia" panose="02030602050306030303" pitchFamily="18" charset="0"/>
              </a:rPr>
              <a:t>“In just 24 hours our membership conversions went from 14% to 71% with one simple tweak that we discovered from Scott.”</a:t>
            </a:r>
          </a:p>
          <a:p>
            <a:pPr algn="ctr">
              <a:spcBef>
                <a:spcPct val="0"/>
              </a:spcBef>
              <a:buNone/>
            </a:pPr>
            <a:endParaRPr lang="en-US" altLang="en-US" sz="6400" i="1" dirty="0">
              <a:latin typeface="Constantia" panose="02030602050306030303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sz="6400" i="1" dirty="0">
                <a:latin typeface="Constantia" panose="02030602050306030303" pitchFamily="18" charset="0"/>
              </a:rPr>
              <a:t>Update: Months later we have over 91% retention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7793" y="2853280"/>
            <a:ext cx="5493758" cy="57226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1C5517-75FA-417F-8236-7DB7EA83F1E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24384000" cy="2515326"/>
          </a:xfrm>
          <a:prstGeom prst="rect">
            <a:avLst/>
          </a:prstGeom>
        </p:spPr>
        <p:txBody>
          <a:bodyPr vert="horz" lIns="182880" tIns="91440" rIns="182880" bIns="9144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rgbClr val="FF0000"/>
                </a:solidFill>
                <a:latin typeface="Constantia" panose="02030602050306030303" pitchFamily="18" charset="0"/>
              </a:rPr>
              <a:t>“I need your help!”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40603-1EE9-4286-9207-E9205525CA55}"/>
              </a:ext>
            </a:extLst>
          </p:cNvPr>
          <p:cNvSpPr/>
          <p:nvPr/>
        </p:nvSpPr>
        <p:spPr>
          <a:xfrm>
            <a:off x="15302441" y="8934160"/>
            <a:ext cx="8471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altLang="en-US" sz="4800" dirty="0">
                <a:latin typeface="Constantia" panose="02030602050306030303" pitchFamily="18" charset="0"/>
              </a:rPr>
              <a:t>Bill Heid, </a:t>
            </a:r>
            <a:br>
              <a:rPr lang="en-US" altLang="en-US" sz="4800" dirty="0">
                <a:latin typeface="Constantia" panose="02030602050306030303" pitchFamily="18" charset="0"/>
              </a:rPr>
            </a:br>
            <a:r>
              <a:rPr lang="en-US" altLang="en-US" sz="4800" dirty="0">
                <a:latin typeface="Constantia" panose="02030602050306030303" pitchFamily="18" charset="0"/>
              </a:rPr>
              <a:t>President Heirloom Audio</a:t>
            </a:r>
          </a:p>
        </p:txBody>
      </p:sp>
    </p:spTree>
    <p:extLst>
      <p:ext uri="{BB962C8B-B14F-4D97-AF65-F5344CB8AC3E}">
        <p14:creationId xmlns:p14="http://schemas.microsoft.com/office/powerpoint/2010/main" val="265692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aching Chunk #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Constantia" panose="02030602050306030303" pitchFamily="18" charset="0"/>
              </a:rPr>
              <a:t>Turn prospects into </a:t>
            </a:r>
            <a:br>
              <a:rPr lang="en-US" dirty="0">
                <a:latin typeface="Constantia" panose="02030602050306030303" pitchFamily="18" charset="0"/>
              </a:rPr>
            </a:br>
            <a:r>
              <a:rPr lang="en-US" dirty="0">
                <a:latin typeface="Constantia" panose="02030602050306030303" pitchFamily="18" charset="0"/>
              </a:rPr>
              <a:t>sign-ups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04" name="Why this is important #1…"/>
          <p:cNvSpPr txBox="1">
            <a:spLocks noGrp="1"/>
          </p:cNvSpPr>
          <p:nvPr>
            <p:ph type="body" sz="half" idx="1"/>
          </p:nvPr>
        </p:nvSpPr>
        <p:spPr>
          <a:xfrm>
            <a:off x="552893" y="3149600"/>
            <a:ext cx="11359707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Most people offer one way to sign-up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"No” doesn’t always mean “No”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 need to have an intentional step-by-step process (don’t leave it to “chance!”)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5" name="Picture 4" descr="A person holding a sign&#10;&#10;Description generated with high confidence">
            <a:extLst>
              <a:ext uri="{FF2B5EF4-FFF2-40B4-BE49-F238E27FC236}">
                <a16:creationId xmlns:a16="http://schemas.microsoft.com/office/drawing/2014/main" id="{21A0317E-985D-41F0-809A-7E16D57E36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/>
          <a:stretch/>
        </p:blipFill>
        <p:spPr>
          <a:xfrm>
            <a:off x="12471402" y="3382499"/>
            <a:ext cx="14889626" cy="795180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of story illustrates big Ide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610870">
              <a:defRPr sz="8288"/>
            </a:lvl1pPr>
          </a:lstStyle>
          <a:p>
            <a:r>
              <a:rPr lang="en-US" dirty="0">
                <a:latin typeface="Constantia" panose="02030602050306030303" pitchFamily="18" charset="0"/>
              </a:rPr>
              <a:t>A time I was told “No!”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10" name="Story Part 1…"/>
          <p:cNvSpPr txBox="1">
            <a:spLocks noGrp="1"/>
          </p:cNvSpPr>
          <p:nvPr>
            <p:ph type="body" sz="half" idx="1"/>
          </p:nvPr>
        </p:nvSpPr>
        <p:spPr>
          <a:xfrm>
            <a:off x="637953" y="3149600"/>
            <a:ext cx="11274647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Stacy had “six businesses” she was running.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Wasn’t sure how she could create recurring revenue out of her business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Wanted to quit, but I was able to get her to upgrade her membership!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4" name="sample-slides-by-garr-reynolds-1204852162670051-5-67.jpg">
            <a:extLst>
              <a:ext uri="{FF2B5EF4-FFF2-40B4-BE49-F238E27FC236}">
                <a16:creationId xmlns:a16="http://schemas.microsoft.com/office/drawing/2014/main" id="{665B6479-7CB7-4094-915F-FEF08A5DAAC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368800"/>
            <a:ext cx="11867322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1" build="p" bldLvl="5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What you need to do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What you need to do…</a:t>
            </a:r>
          </a:p>
        </p:txBody>
      </p:sp>
      <p:sp>
        <p:nvSpPr>
          <p:cNvPr id="216" name="What to do not how to do it…"/>
          <p:cNvSpPr txBox="1">
            <a:spLocks noGrp="1"/>
          </p:cNvSpPr>
          <p:nvPr>
            <p:ph type="body" sz="half" idx="1"/>
          </p:nvPr>
        </p:nvSpPr>
        <p:spPr>
          <a:xfrm>
            <a:off x="829341" y="3149600"/>
            <a:ext cx="13052914" cy="9296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latin typeface="Constantia" panose="02030602050306030303" pitchFamily="18" charset="0"/>
              </a:rPr>
              <a:t>Be prepared for when people say “No” and have another opportunity for them to say “Yes!”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When you have multiple choices, you have multiple streams of revenue.</a:t>
            </a:r>
          </a:p>
          <a:p>
            <a:r>
              <a:rPr lang="en-US" dirty="0">
                <a:latin typeface="Constantia" panose="02030602050306030303" pitchFamily="18" charset="0"/>
              </a:rPr>
              <a:t>The right pricing strategy builds a profitable membership business.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3" name="Picture 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14D97BFE-D3CE-4B72-B8D8-C9336B592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254" y="3997842"/>
            <a:ext cx="10398000" cy="691304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1" build="p" bldLvl="5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" y="4484560"/>
            <a:ext cx="16820706" cy="17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3600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sz="6400" i="1" dirty="0">
                <a:latin typeface="Constantia" panose="02030602050306030303" pitchFamily="18" charset="0"/>
              </a:rPr>
              <a:t>“In just the first 30 minutes of going through Scott’s program, we were able to multiply our membership revenue path more than 300%!”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1C5517-75FA-417F-8236-7DB7EA83F1E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24384000" cy="2515326"/>
          </a:xfrm>
          <a:prstGeom prst="rect">
            <a:avLst/>
          </a:prstGeom>
        </p:spPr>
        <p:txBody>
          <a:bodyPr vert="horz" lIns="182880" tIns="91440" rIns="182880" bIns="9144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0" dirty="0">
                <a:solidFill>
                  <a:srgbClr val="FF0000"/>
                </a:solidFill>
                <a:latin typeface="Constantia" panose="02030602050306030303" pitchFamily="18" charset="0"/>
              </a:rPr>
              <a:t>In just 30 minutes…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40603-1EE9-4286-9207-E9205525CA55}"/>
              </a:ext>
            </a:extLst>
          </p:cNvPr>
          <p:cNvSpPr/>
          <p:nvPr/>
        </p:nvSpPr>
        <p:spPr>
          <a:xfrm>
            <a:off x="16686637" y="10252604"/>
            <a:ext cx="703590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altLang="en-US" sz="4800" dirty="0">
                <a:latin typeface="Constantia" panose="02030602050306030303" pitchFamily="18" charset="0"/>
              </a:rPr>
              <a:t>Kim Walsh Phillips, </a:t>
            </a:r>
            <a:br>
              <a:rPr lang="en-US" altLang="en-US" sz="4800" dirty="0">
                <a:latin typeface="Constantia" panose="02030602050306030303" pitchFamily="18" charset="0"/>
              </a:rPr>
            </a:br>
            <a:r>
              <a:rPr lang="en-US" altLang="en-US" sz="4800" dirty="0">
                <a:latin typeface="Constantia" panose="02030602050306030303" pitchFamily="18" charset="0"/>
              </a:rPr>
              <a:t>Powerful Professionals </a:t>
            </a:r>
            <a:br>
              <a:rPr lang="en-US" altLang="en-US" sz="4800" dirty="0">
                <a:latin typeface="Constantia" panose="02030602050306030303" pitchFamily="18" charset="0"/>
              </a:rPr>
            </a:br>
            <a:r>
              <a:rPr lang="en-US" altLang="en-US" sz="4800" dirty="0">
                <a:latin typeface="Constantia" panose="02030602050306030303" pitchFamily="18" charset="0"/>
              </a:rPr>
              <a:t>&amp; Private Client</a:t>
            </a:r>
          </a:p>
        </p:txBody>
      </p:sp>
      <p:pic>
        <p:nvPicPr>
          <p:cNvPr id="1026" name="Picture 2" descr="Image may contain: 1 person, smiling">
            <a:extLst>
              <a:ext uri="{FF2B5EF4-FFF2-40B4-BE49-F238E27FC236}">
                <a16:creationId xmlns:a16="http://schemas.microsoft.com/office/drawing/2014/main" id="{DEF865EC-B484-4C89-8E39-1EC1CA86A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4682" y="4033286"/>
            <a:ext cx="60198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678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aching Chunk #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Constantia" panose="02030602050306030303" pitchFamily="18" charset="0"/>
              </a:rPr>
              <a:t>Move your members from sign-up to fully-engaged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24" name="Why this is important #1…"/>
          <p:cNvSpPr txBox="1">
            <a:spLocks noGrp="1"/>
          </p:cNvSpPr>
          <p:nvPr>
            <p:ph type="body" sz="half" idx="1"/>
          </p:nvPr>
        </p:nvSpPr>
        <p:spPr>
          <a:xfrm>
            <a:off x="765543" y="3149600"/>
            <a:ext cx="14715461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When someone joins your membership, you think they’re a member – they don’t!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If you don’t get people to engage their membership, they’re more likely to quit!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 won’t be able to help your members, like you promised!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2050" name="Picture 2" descr="https://us.toluna.com/dpolls_images/2016/04/23/6747a066-660e-48bf-898c-425436bd533e_x300.jpg">
            <a:extLst>
              <a:ext uri="{FF2B5EF4-FFF2-40B4-BE49-F238E27FC236}">
                <a16:creationId xmlns:a16="http://schemas.microsoft.com/office/drawing/2014/main" id="{70F7ADDF-18EC-4AE0-8611-8D47EF24E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4662" y="4614530"/>
            <a:ext cx="8021924" cy="563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build="p" bldLvl="5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of story illustrates big Ide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610870">
              <a:defRPr sz="8288"/>
            </a:lvl1pPr>
          </a:lstStyle>
          <a:p>
            <a:r>
              <a:rPr lang="en-US" dirty="0">
                <a:latin typeface="Constantia" panose="02030602050306030303" pitchFamily="18" charset="0"/>
              </a:rPr>
              <a:t>The time I Joined a Gym!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30" name="Story Part 1…"/>
          <p:cNvSpPr txBox="1">
            <a:spLocks noGrp="1"/>
          </p:cNvSpPr>
          <p:nvPr>
            <p:ph type="body" sz="half" idx="1"/>
          </p:nvPr>
        </p:nvSpPr>
        <p:spPr>
          <a:xfrm>
            <a:off x="619121" y="3149600"/>
            <a:ext cx="12923883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It took them 57 days to respond to my membership!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They immediately tried to upsell me (instead of showing me around the gym.)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They were intentional about their sales process but not intentional about their membership process.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3" name="Picture 2" descr="A picture containing sky, wall, indoor&#10;&#10;Description generated with high confidence">
            <a:extLst>
              <a:ext uri="{FF2B5EF4-FFF2-40B4-BE49-F238E27FC236}">
                <a16:creationId xmlns:a16="http://schemas.microsoft.com/office/drawing/2014/main" id="{FF387265-2F18-46D5-80E6-6E948874B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6604" y="3096437"/>
            <a:ext cx="9198275" cy="1016735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1" build="p" bldLvl="5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What you need to do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What you need to do…</a:t>
            </a:r>
          </a:p>
        </p:txBody>
      </p:sp>
      <p:sp>
        <p:nvSpPr>
          <p:cNvPr id="236" name="What to do not how to do it…"/>
          <p:cNvSpPr txBox="1">
            <a:spLocks noGrp="1"/>
          </p:cNvSpPr>
          <p:nvPr>
            <p:ph type="body" sz="half" idx="1"/>
          </p:nvPr>
        </p:nvSpPr>
        <p:spPr>
          <a:xfrm>
            <a:off x="659219" y="3149600"/>
            <a:ext cx="12611937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Know exactly what you want your members to RECEIVE!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Give your members a “quick win” that will make your membership – their membership!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Answer this question: “What do you want members to do in the first day of their membership?”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4" name="Picture 3" descr="A close up of a toy&#10;&#10;Description generated with high confidence">
            <a:extLst>
              <a:ext uri="{FF2B5EF4-FFF2-40B4-BE49-F238E27FC236}">
                <a16:creationId xmlns:a16="http://schemas.microsoft.com/office/drawing/2014/main" id="{6F5A639F-9EAA-4790-891B-5A6DD1D70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2774" y="3897029"/>
            <a:ext cx="10556847" cy="818155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1" build="p" bldLvl="5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3AEC89C7-5A34-4844-B6F3-F763147D19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5" b="3"/>
          <a:stretch/>
        </p:blipFill>
        <p:spPr>
          <a:xfrm>
            <a:off x="14722998" y="2152047"/>
            <a:ext cx="8381676" cy="8559866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6A76B-B2BC-4A3B-97A8-1F17A7ED5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798" y="2244378"/>
            <a:ext cx="13170494" cy="1108159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onstantia" panose="02030602050306030303" pitchFamily="18" charset="0"/>
              </a:rPr>
              <a:t>“Because of Scott’s program, we were able to sell our membership company, Hudson Inc, for more than 7 figures.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latin typeface="Constantia" panose="02030602050306030303" pitchFamily="18" charset="0"/>
              </a:rPr>
              <a:t>I now “work” only three days a week, as I continue to profit from the business.”</a:t>
            </a:r>
            <a:br>
              <a:rPr lang="en-US" dirty="0">
                <a:latin typeface="Constantia" panose="02030602050306030303" pitchFamily="18" charset="0"/>
              </a:rPr>
            </a:b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88890F-9CB4-4371-BC00-EC79006A22CF}"/>
              </a:ext>
            </a:extLst>
          </p:cNvPr>
          <p:cNvSpPr txBox="1"/>
          <p:nvPr/>
        </p:nvSpPr>
        <p:spPr>
          <a:xfrm>
            <a:off x="14722999" y="11386984"/>
            <a:ext cx="64858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nstantia" panose="02030602050306030303" pitchFamily="18" charset="0"/>
              </a:rPr>
              <a:t>Adams Hudson, </a:t>
            </a:r>
            <a:br>
              <a:rPr lang="en-US" sz="4000" dirty="0">
                <a:latin typeface="Constantia" panose="02030602050306030303" pitchFamily="18" charset="0"/>
              </a:rPr>
            </a:br>
            <a:r>
              <a:rPr lang="en-US" sz="4000" dirty="0">
                <a:latin typeface="Constantia" panose="02030602050306030303" pitchFamily="18" charset="0"/>
              </a:rPr>
              <a:t>Founder of Hudson Ink</a:t>
            </a:r>
          </a:p>
          <a:p>
            <a:r>
              <a:rPr lang="en-US" sz="4000" dirty="0">
                <a:latin typeface="Constantia" panose="02030602050306030303" pitchFamily="18" charset="0"/>
              </a:rPr>
              <a:t>&amp; Private Client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D37AB5-5AC9-48E6-AD05-C8CA7DBE4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24384000" cy="251532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onstantia" panose="02030602050306030303" pitchFamily="18" charset="0"/>
              </a:rPr>
              <a:t>A 7+ Figure Sale…</a:t>
            </a:r>
          </a:p>
        </p:txBody>
      </p:sp>
    </p:spTree>
    <p:extLst>
      <p:ext uri="{BB962C8B-B14F-4D97-AF65-F5344CB8AC3E}">
        <p14:creationId xmlns:p14="http://schemas.microsoft.com/office/powerpoint/2010/main" val="4289096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o far you’ve discovere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>
                <a:latin typeface="Constantia" panose="02030602050306030303" pitchFamily="18" charset="0"/>
              </a:rPr>
              <a:t>So far you’ve discovered</a:t>
            </a:r>
          </a:p>
        </p:txBody>
      </p:sp>
      <p:sp>
        <p:nvSpPr>
          <p:cNvPr id="243" name="Recap core content piece #1 and the outcome of implementing i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How to create a trial membership that attracts new prospects.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How to take those prospects and actually get them to sign-up for your membership</a:t>
            </a:r>
            <a:r>
              <a:rPr dirty="0">
                <a:latin typeface="Constantia" panose="02030602050306030303" pitchFamily="18" charset="0"/>
              </a:rPr>
              <a:t>.</a:t>
            </a:r>
          </a:p>
          <a:p>
            <a:r>
              <a:rPr lang="en-US" dirty="0">
                <a:latin typeface="Constantia" panose="02030602050306030303" pitchFamily="18" charset="0"/>
              </a:rPr>
              <a:t>Move people from “your membership” to “my membership” and get them fully-engaged!</a:t>
            </a:r>
            <a:endParaRPr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" grpId="1" build="p" bldLvl="5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ut in the big outcomes and transformation your prospect desires"/>
          <p:cNvSpPr txBox="1">
            <a:spLocks noGrp="1"/>
          </p:cNvSpPr>
          <p:nvPr>
            <p:ph type="body" idx="1"/>
          </p:nvPr>
        </p:nvSpPr>
        <p:spPr>
          <a:xfrm>
            <a:off x="647109" y="1724838"/>
            <a:ext cx="12282081" cy="929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None/>
            </a:lvl1pPr>
          </a:lstStyle>
          <a:p>
            <a:r>
              <a:rPr lang="en-US" sz="8800" b="0" dirty="0">
                <a:latin typeface="Constantia" panose="02030602050306030303" pitchFamily="18" charset="0"/>
              </a:rPr>
              <a:t>How Do I Multiply My Membership?</a:t>
            </a:r>
            <a:endParaRPr sz="8800" b="0" dirty="0">
              <a:latin typeface="Constantia" panose="02030602050306030303" pitchFamily="18" charset="0"/>
            </a:endParaRPr>
          </a:p>
        </p:txBody>
      </p:sp>
      <p:pic>
        <p:nvPicPr>
          <p:cNvPr id="6" name="829563_low.jpg">
            <a:extLst>
              <a:ext uri="{FF2B5EF4-FFF2-40B4-BE49-F238E27FC236}">
                <a16:creationId xmlns:a16="http://schemas.microsoft.com/office/drawing/2014/main" id="{819E187F-4BE3-4DF1-8FEB-C3EAFFFEC8DF}"/>
              </a:ext>
            </a:extLst>
          </p:cNvPr>
          <p:cNvPicPr/>
          <p:nvPr/>
        </p:nvPicPr>
        <p:blipFill>
          <a:blip r:embed="rId3">
            <a:extLst/>
          </a:blip>
          <a:srcRect t="6541" b="8839"/>
          <a:stretch>
            <a:fillRect/>
          </a:stretch>
        </p:blipFill>
        <p:spPr>
          <a:xfrm>
            <a:off x="14888441" y="1467292"/>
            <a:ext cx="9495560" cy="119509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1" build="p" bldLvl="5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You Have Two Choices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You Have Two Choices…</a:t>
            </a:r>
          </a:p>
        </p:txBody>
      </p:sp>
      <p:sp>
        <p:nvSpPr>
          <p:cNvPr id="252" name="Trial and error…"/>
          <p:cNvSpPr txBox="1">
            <a:spLocks noGrp="1"/>
          </p:cNvSpPr>
          <p:nvPr>
            <p:ph type="body" sz="half" idx="1"/>
          </p:nvPr>
        </p:nvSpPr>
        <p:spPr>
          <a:xfrm>
            <a:off x="753435" y="3073400"/>
            <a:ext cx="10878584" cy="9296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6000" dirty="0">
                <a:latin typeface="Constantia" panose="02030602050306030303" pitchFamily="18" charset="0"/>
              </a:rPr>
              <a:t>Trial and </a:t>
            </a:r>
            <a:r>
              <a:rPr lang="en-US" sz="6000" dirty="0">
                <a:latin typeface="Constantia" panose="02030602050306030303" pitchFamily="18" charset="0"/>
              </a:rPr>
              <a:t>E</a:t>
            </a:r>
            <a:r>
              <a:rPr sz="6000" dirty="0">
                <a:latin typeface="Constantia" panose="02030602050306030303" pitchFamily="18" charset="0"/>
              </a:rPr>
              <a:t>rror</a:t>
            </a:r>
          </a:p>
          <a:p>
            <a:r>
              <a:rPr lang="en-US" sz="6000" dirty="0">
                <a:latin typeface="Constantia" panose="02030602050306030303" pitchFamily="18" charset="0"/>
              </a:rPr>
              <a:t>Implement a proven process and g</a:t>
            </a:r>
            <a:r>
              <a:rPr sz="6000" dirty="0">
                <a:latin typeface="Constantia" panose="02030602050306030303" pitchFamily="18" charset="0"/>
              </a:rPr>
              <a:t>et results quickly</a:t>
            </a:r>
          </a:p>
        </p:txBody>
      </p:sp>
      <p:pic>
        <p:nvPicPr>
          <p:cNvPr id="3" name="Picture 2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09E1FA1-63BF-484F-B81B-CF9281464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149600"/>
            <a:ext cx="12192000" cy="9144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1" build="p" bldLvl="5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5057CBF2-2863-4619-A003-59760A5577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1" y="1421384"/>
            <a:ext cx="24162326" cy="108025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no.jpg" descr="no.jpg"/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/>
          </a:blip>
          <a:srcRect l="15877" r="1587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8" name="Who This Is Not F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Who This Is Not For</a:t>
            </a:r>
          </a:p>
        </p:txBody>
      </p:sp>
      <p:sp>
        <p:nvSpPr>
          <p:cNvPr id="259" name="Reason 1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This isn’t magic. The toolkit works, you have to be willing to do what it takes!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If your M-O is to lie, cheat or steal.  I’m a man of faith and I want to be proud to send members your way.</a:t>
            </a:r>
          </a:p>
          <a:p>
            <a:endParaRPr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what you receive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you receive…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B89487E4-F72D-40A8-95A8-9B4DAA652E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2413173" y="3115635"/>
            <a:ext cx="19557653" cy="87438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omponent Na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Constantia" panose="02030602050306030303" pitchFamily="18" charset="0"/>
              </a:rPr>
              <a:t>Proven Trial Offers that Will Get You More Members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66" name="Features and Benefits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20299030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You will get members to stay longer, increasing your retention and multiplying your membership.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Your members will say “WOW” when they experience your membership and will increase their engagement.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A “plug and play” template that you can use to take the guesswork out of taking your members from “sign-up” to fully-engaged.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67" name="Value: $0.00"/>
          <p:cNvSpPr txBox="1"/>
          <p:nvPr/>
        </p:nvSpPr>
        <p:spPr>
          <a:xfrm>
            <a:off x="16780330" y="11420078"/>
            <a:ext cx="591457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latin typeface="Constantia" panose="02030602050306030303" pitchFamily="18" charset="0"/>
              </a:rPr>
              <a:t>Value: $</a:t>
            </a:r>
            <a:r>
              <a:rPr lang="en-US" dirty="0">
                <a:latin typeface="Constantia" panose="02030602050306030303" pitchFamily="18" charset="0"/>
              </a:rPr>
              <a:t>297.00</a:t>
            </a:r>
            <a:endParaRPr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1" build="p" bldLvl="5" animBg="1" advAuto="0"/>
      <p:bldP spid="267" grpId="2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omponent 2 Name"/>
          <p:cNvSpPr txBox="1">
            <a:spLocks noGrp="1"/>
          </p:cNvSpPr>
          <p:nvPr>
            <p:ph type="title"/>
          </p:nvPr>
        </p:nvSpPr>
        <p:spPr>
          <a:xfrm>
            <a:off x="1691585" y="1238523"/>
            <a:ext cx="21005800" cy="2286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Constantia" panose="02030602050306030303" pitchFamily="18" charset="0"/>
              </a:rPr>
              <a:t>Blueprint To Turn Your Prospects Into New Members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73" name="Features and Benefits…"/>
          <p:cNvSpPr txBox="1">
            <a:spLocks noGrp="1"/>
          </p:cNvSpPr>
          <p:nvPr>
            <p:ph type="body" sz="half" idx="1"/>
          </p:nvPr>
        </p:nvSpPr>
        <p:spPr>
          <a:xfrm>
            <a:off x="1691585" y="4507415"/>
            <a:ext cx="21005800" cy="74168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Proven marketing tools to help you identify your best prospects and get them to be members.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Marketing triggers that will compel people to sign up for your membership.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Scripts to handle objections and help people overcome their fear of taking your membership.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74" name="Value: $0.00"/>
          <p:cNvSpPr txBox="1"/>
          <p:nvPr/>
        </p:nvSpPr>
        <p:spPr>
          <a:xfrm>
            <a:off x="16928030" y="11644457"/>
            <a:ext cx="5540498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latin typeface="Constantia" panose="02030602050306030303" pitchFamily="18" charset="0"/>
              </a:rPr>
              <a:t>Value: $</a:t>
            </a:r>
            <a:r>
              <a:rPr lang="en-US" dirty="0">
                <a:latin typeface="Constantia" panose="02030602050306030303" pitchFamily="18" charset="0"/>
              </a:rPr>
              <a:t>297</a:t>
            </a:r>
            <a:r>
              <a:rPr dirty="0">
                <a:latin typeface="Constantia" panose="02030602050306030303" pitchFamily="18" charset="0"/>
              </a:rPr>
              <a:t>.00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1" build="p" bldLvl="5" animBg="1" advAuto="0"/>
      <p:bldP spid="274" grpId="2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omponent 2 Name"/>
          <p:cNvSpPr txBox="1">
            <a:spLocks noGrp="1"/>
          </p:cNvSpPr>
          <p:nvPr>
            <p:ph type="title"/>
          </p:nvPr>
        </p:nvSpPr>
        <p:spPr>
          <a:xfrm>
            <a:off x="1691585" y="1238523"/>
            <a:ext cx="21005800" cy="2286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>
                <a:latin typeface="Constantia" panose="02030602050306030303" pitchFamily="18" charset="0"/>
              </a:rPr>
              <a:t>A Step By Step Process To Go From “Sign-Up” to a Fully-Engaged Member 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73" name="Features and Benefits…"/>
          <p:cNvSpPr txBox="1">
            <a:spLocks noGrp="1"/>
          </p:cNvSpPr>
          <p:nvPr>
            <p:ph type="body" sz="half" idx="1"/>
          </p:nvPr>
        </p:nvSpPr>
        <p:spPr>
          <a:xfrm>
            <a:off x="1691585" y="4275205"/>
            <a:ext cx="20830659" cy="74168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Creating options for your membership that will automatically create greater value for your members and immediately put more money in your pocket.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Build a “membership ladder” that will give people an opportunity to upgrade their membership or downgrade (and avoid cancelations!) 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Multiple ways to get members so you’re never relying on just one way to get members. 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74" name="Value: $0.00"/>
          <p:cNvSpPr txBox="1"/>
          <p:nvPr/>
        </p:nvSpPr>
        <p:spPr>
          <a:xfrm>
            <a:off x="16205017" y="11929726"/>
            <a:ext cx="595613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latin typeface="Constantia" panose="02030602050306030303" pitchFamily="18" charset="0"/>
              </a:rPr>
              <a:t>Value: $</a:t>
            </a:r>
            <a:r>
              <a:rPr lang="en-US" dirty="0">
                <a:latin typeface="Constantia" panose="02030602050306030303" pitchFamily="18" charset="0"/>
              </a:rPr>
              <a:t>297</a:t>
            </a:r>
            <a:r>
              <a:rPr dirty="0">
                <a:latin typeface="Constantia" panose="02030602050306030303" pitchFamily="18" charset="0"/>
              </a:rPr>
              <a:t>.00</a:t>
            </a:r>
          </a:p>
        </p:txBody>
      </p:sp>
    </p:spTree>
    <p:extLst>
      <p:ext uri="{BB962C8B-B14F-4D97-AF65-F5344CB8AC3E}">
        <p14:creationId xmlns:p14="http://schemas.microsoft.com/office/powerpoint/2010/main" val="233320033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build="p" bldLvl="5" animBg="1" advAuto="0"/>
      <p:bldP spid="274" grpId="0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Bonus #1: Name Of Bonus"/>
          <p:cNvSpPr txBox="1">
            <a:spLocks noGrp="1"/>
          </p:cNvSpPr>
          <p:nvPr>
            <p:ph type="title"/>
          </p:nvPr>
        </p:nvSpPr>
        <p:spPr>
          <a:xfrm>
            <a:off x="1689100" y="1270000"/>
            <a:ext cx="21005800" cy="2286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7200" dirty="0">
                <a:solidFill>
                  <a:srgbClr val="FF0000"/>
                </a:solidFill>
                <a:latin typeface="Constantia" panose="02030602050306030303" pitchFamily="18" charset="0"/>
              </a:rPr>
              <a:t>Bonus #1:</a:t>
            </a:r>
            <a:r>
              <a:rPr sz="7200" dirty="0">
                <a:latin typeface="Constantia" panose="02030602050306030303" pitchFamily="18" charset="0"/>
              </a:rPr>
              <a:t> </a:t>
            </a:r>
            <a:r>
              <a:rPr lang="en-US" sz="7200" dirty="0">
                <a:latin typeface="Constantia" panose="02030602050306030303" pitchFamily="18" charset="0"/>
              </a:rPr>
              <a:t>TAKE THE GUESSWORK OUT WHAT YOU WILL PROVIDE YOUR MEMBERS MONTH AFTER MONTH</a:t>
            </a:r>
            <a:endParaRPr sz="7200" dirty="0">
              <a:latin typeface="Constantia" panose="02030602050306030303" pitchFamily="18" charset="0"/>
            </a:endParaRPr>
          </a:p>
        </p:txBody>
      </p:sp>
      <p:sp>
        <p:nvSpPr>
          <p:cNvPr id="287" name="Features and benefits…"/>
          <p:cNvSpPr txBox="1">
            <a:spLocks noGrp="1"/>
          </p:cNvSpPr>
          <p:nvPr>
            <p:ph type="body" sz="half" idx="1"/>
          </p:nvPr>
        </p:nvSpPr>
        <p:spPr>
          <a:xfrm>
            <a:off x="1689099" y="3149600"/>
            <a:ext cx="21574938" cy="9296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latin typeface="Constantia" panose="02030602050306030303" pitchFamily="18" charset="0"/>
              </a:rPr>
              <a:t>Never worry again if you’re providing “enough” for your members!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Know with confidence that what you’re providing your members is well worth what they pay (if not TEN TIMES more!)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Increased engagement in your membership that will keep your members from quitting.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88" name="Value: $0.00"/>
          <p:cNvSpPr txBox="1"/>
          <p:nvPr/>
        </p:nvSpPr>
        <p:spPr>
          <a:xfrm>
            <a:off x="16004475" y="11271222"/>
            <a:ext cx="6690425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latin typeface="Constantia" panose="02030602050306030303" pitchFamily="18" charset="0"/>
              </a:rPr>
              <a:t>Value: $</a:t>
            </a:r>
            <a:r>
              <a:rPr lang="en-US" dirty="0">
                <a:latin typeface="Constantia" panose="02030602050306030303" pitchFamily="18" charset="0"/>
              </a:rPr>
              <a:t>497.00</a:t>
            </a:r>
            <a:endParaRPr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1" build="p" bldLvl="5" animBg="1" advAuto="0"/>
      <p:bldP spid="288" grpId="2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Bonus #2: Name Of Bonus"/>
          <p:cNvSpPr txBox="1">
            <a:spLocks noGrp="1"/>
          </p:cNvSpPr>
          <p:nvPr>
            <p:ph type="title"/>
          </p:nvPr>
        </p:nvSpPr>
        <p:spPr>
          <a:xfrm>
            <a:off x="1689100" y="863600"/>
            <a:ext cx="21005800" cy="2286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7200" dirty="0">
                <a:solidFill>
                  <a:srgbClr val="FF0000"/>
                </a:solidFill>
                <a:latin typeface="Constantia" panose="02030602050306030303" pitchFamily="18" charset="0"/>
              </a:rPr>
              <a:t>Bonus #</a:t>
            </a:r>
            <a:r>
              <a:rPr lang="en-US" sz="7200" dirty="0">
                <a:solidFill>
                  <a:srgbClr val="FF0000"/>
                </a:solidFill>
                <a:latin typeface="Constantia" panose="02030602050306030303" pitchFamily="18" charset="0"/>
              </a:rPr>
              <a:t>2</a:t>
            </a:r>
            <a:r>
              <a:rPr sz="7200" dirty="0">
                <a:solidFill>
                  <a:srgbClr val="FF0000"/>
                </a:solidFill>
                <a:latin typeface="Constantia" panose="02030602050306030303" pitchFamily="18" charset="0"/>
              </a:rPr>
              <a:t>: </a:t>
            </a:r>
            <a:r>
              <a:rPr lang="en-US" sz="7200" dirty="0">
                <a:latin typeface="Constantia" panose="02030602050306030303" pitchFamily="18" charset="0"/>
              </a:rPr>
              <a:t>two free months of Membership Multipliers!</a:t>
            </a:r>
            <a:endParaRPr sz="7200" dirty="0">
              <a:latin typeface="Constantia" panose="02030602050306030303" pitchFamily="18" charset="0"/>
            </a:endParaRPr>
          </a:p>
        </p:txBody>
      </p:sp>
      <p:sp>
        <p:nvSpPr>
          <p:cNvPr id="294" name="Features and benefits…"/>
          <p:cNvSpPr txBox="1">
            <a:spLocks noGrp="1"/>
          </p:cNvSpPr>
          <p:nvPr>
            <p:ph type="body" sz="half" idx="1"/>
          </p:nvPr>
        </p:nvSpPr>
        <p:spPr>
          <a:xfrm>
            <a:off x="1689099" y="3149600"/>
            <a:ext cx="21005800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You’ll get me working on your membership business!  Imagine having a Membership Expert helping you get more members every month!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You’ll get even more tools every month that will help you keep new members.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You’ll increase your retention and keep people from quitting your membership.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295" name="Value: $0.00"/>
          <p:cNvSpPr txBox="1"/>
          <p:nvPr/>
        </p:nvSpPr>
        <p:spPr>
          <a:xfrm>
            <a:off x="16004474" y="11420078"/>
            <a:ext cx="6690425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latin typeface="Constantia" panose="02030602050306030303" pitchFamily="18" charset="0"/>
              </a:rPr>
              <a:t>Value: $</a:t>
            </a:r>
            <a:r>
              <a:rPr lang="en-US" dirty="0">
                <a:latin typeface="Constantia" panose="02030602050306030303" pitchFamily="18" charset="0"/>
              </a:rPr>
              <a:t>594.00</a:t>
            </a:r>
            <a:endParaRPr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6410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uiExpand="1" build="p" bldLvl="5" animBg="1" advAuto="0"/>
      <p:bldP spid="295" grpId="0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784525"/>
            <a:ext cx="24384000" cy="17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828800" hangingPunct="1">
              <a:spcBef>
                <a:spcPct val="0"/>
              </a:spcBef>
              <a:buNone/>
            </a:pPr>
            <a:r>
              <a:rPr lang="en-US" altLang="en-US" sz="11500" u="sng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You will receive: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89099" y="3689498"/>
            <a:ext cx="23030120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1. Proven Trial Offers that Will Get You More Members				$297.00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89099" y="5061099"/>
            <a:ext cx="22343191" cy="9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2. Blueprint To Turn Your Prospects Into New Members				$297.00</a:t>
            </a:r>
          </a:p>
          <a:p>
            <a:pPr marL="685800" indent="-685800" algn="l" defTabSz="1828800" hangingPunct="1">
              <a:spcBef>
                <a:spcPct val="0"/>
              </a:spcBef>
              <a:buNone/>
            </a:pPr>
            <a:endParaRPr lang="en-US" altLang="en-US" sz="5600" b="0" kern="1200" dirty="0">
              <a:solidFill>
                <a:srgbClr val="002060"/>
              </a:solidFill>
              <a:latin typeface="Constantia" panose="02030602050306030303" pitchFamily="18" charset="0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489099" y="6281776"/>
            <a:ext cx="2234319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3. </a:t>
            </a: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</a:rPr>
              <a:t>A Step By Step Process To</a:t>
            </a: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 Go From “Sign-Up” to a Fully-Engaged Member  	$297.00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89099" y="7597276"/>
            <a:ext cx="23030120" cy="89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Bonus #1: Taking the Guesswork Out Of What You’ll Provide Your Members    $497.00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89099" y="8714027"/>
            <a:ext cx="23030120" cy="167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Bonus #2: Two Free Months of Membership Multipliers			    	 $594.00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3064" y="10688858"/>
            <a:ext cx="1838675" cy="183867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4897489" y="11008032"/>
            <a:ext cx="79348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1828800" hangingPunct="1"/>
            <a:r>
              <a:rPr lang="en-US" sz="7200" kern="1200" dirty="0">
                <a:solidFill>
                  <a:srgbClr val="002060"/>
                </a:solidFill>
                <a:latin typeface="Constantia" panose="02030602050306030303" pitchFamily="18" charset="0"/>
                <a:ea typeface="+mn-ea"/>
                <a:cs typeface="+mn-cs"/>
              </a:rPr>
              <a:t>Total Value: $1,982</a:t>
            </a:r>
          </a:p>
        </p:txBody>
      </p:sp>
    </p:spTree>
    <p:extLst>
      <p:ext uri="{BB962C8B-B14F-4D97-AF65-F5344CB8AC3E}">
        <p14:creationId xmlns:p14="http://schemas.microsoft.com/office/powerpoint/2010/main" val="304777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784525"/>
            <a:ext cx="24384000" cy="17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828800" hangingPunct="1">
              <a:spcBef>
                <a:spcPct val="0"/>
              </a:spcBef>
              <a:buNone/>
            </a:pPr>
            <a:r>
              <a:rPr lang="en-US" altLang="en-US" sz="11500" u="sng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You will receive: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89099" y="3689498"/>
            <a:ext cx="23030120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1. Proven Trial Offers that Will Get You More Members				$297.00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89099" y="5061099"/>
            <a:ext cx="22343191" cy="9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2. Blueprint To Turn Your Prospects Into New Members				$297.00</a:t>
            </a:r>
          </a:p>
          <a:p>
            <a:pPr marL="685800" indent="-685800" algn="l" defTabSz="1828800" hangingPunct="1">
              <a:spcBef>
                <a:spcPct val="0"/>
              </a:spcBef>
              <a:buNone/>
            </a:pPr>
            <a:endParaRPr lang="en-US" altLang="en-US" sz="5600" b="0" kern="1200" dirty="0">
              <a:solidFill>
                <a:srgbClr val="002060"/>
              </a:solidFill>
              <a:latin typeface="Constantia" panose="02030602050306030303" pitchFamily="18" charset="0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489099" y="6281776"/>
            <a:ext cx="2234319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3. </a:t>
            </a: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</a:rPr>
              <a:t>A Step By Step Process To</a:t>
            </a: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 Go From “Sign-Up” to a Fully-Engaged Member  	$297.00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89099" y="7597276"/>
            <a:ext cx="23030120" cy="89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Bonus #1: Taking the Guesswork Out Of What You’ll Provide Your Members    $497.00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89099" y="8714027"/>
            <a:ext cx="23030120" cy="167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Bonus #2: Two Free Months of Membership Multipliers			    	 $594.00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692723-3A69-4178-9947-E0C01138B6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753" y="9914573"/>
            <a:ext cx="1838675" cy="183867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60DA41-8249-4EDC-9CDC-F02CA27E02F8}"/>
              </a:ext>
            </a:extLst>
          </p:cNvPr>
          <p:cNvSpPr/>
          <p:nvPr/>
        </p:nvSpPr>
        <p:spPr>
          <a:xfrm>
            <a:off x="14897489" y="10124126"/>
            <a:ext cx="79348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1828800" hangingPunct="1"/>
            <a:r>
              <a:rPr lang="en-US" sz="7200" kern="1200" dirty="0">
                <a:solidFill>
                  <a:srgbClr val="002060"/>
                </a:solidFill>
                <a:latin typeface="Constantia" panose="02030602050306030303" pitchFamily="18" charset="0"/>
                <a:ea typeface="+mn-ea"/>
                <a:cs typeface="+mn-cs"/>
              </a:rPr>
              <a:t>Total Value: $1,982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D3BDC0-9674-435D-9F29-30AD87ED78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8765" y="11772780"/>
            <a:ext cx="1605947" cy="160594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8CD0326-60D9-4BA7-BA47-F5A9A8BCC875}"/>
              </a:ext>
            </a:extLst>
          </p:cNvPr>
          <p:cNvSpPr/>
          <p:nvPr/>
        </p:nvSpPr>
        <p:spPr>
          <a:xfrm>
            <a:off x="16137829" y="11825139"/>
            <a:ext cx="66944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1828800" hangingPunct="1"/>
            <a:r>
              <a:rPr lang="en-US" sz="7200" kern="1200" dirty="0">
                <a:solidFill>
                  <a:srgbClr val="002060"/>
                </a:solidFill>
                <a:latin typeface="Constantia" panose="02030602050306030303" pitchFamily="18" charset="0"/>
                <a:ea typeface="+mn-ea"/>
                <a:cs typeface="+mn-cs"/>
              </a:rPr>
              <a:t>Regularly: $997</a:t>
            </a:r>
          </a:p>
        </p:txBody>
      </p:sp>
    </p:spTree>
    <p:extLst>
      <p:ext uri="{BB962C8B-B14F-4D97-AF65-F5344CB8AC3E}">
        <p14:creationId xmlns:p14="http://schemas.microsoft.com/office/powerpoint/2010/main" val="218274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oday Onl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Today Only</a:t>
            </a:r>
          </a:p>
        </p:txBody>
      </p:sp>
      <p:sp>
        <p:nvSpPr>
          <p:cNvPr id="308" name="$0.00…"/>
          <p:cNvSpPr txBox="1"/>
          <p:nvPr/>
        </p:nvSpPr>
        <p:spPr>
          <a:xfrm>
            <a:off x="4225337" y="8188831"/>
            <a:ext cx="15933323" cy="316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000">
                <a:solidFill>
                  <a:srgbClr val="0433FF"/>
                </a:solidFill>
              </a:defRPr>
            </a:pPr>
            <a:r>
              <a:rPr lang="en-US" sz="19900" dirty="0">
                <a:latin typeface="Constantia" panose="02030602050306030303" pitchFamily="18" charset="0"/>
              </a:rPr>
              <a:t>Just $297!</a:t>
            </a:r>
            <a:endParaRPr sz="19900" dirty="0">
              <a:latin typeface="Constantia" panose="02030602050306030303" pitchFamily="18" charset="0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A5AD0FAD-E4AE-41C0-900A-79FEDE3F67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3851564" y="2173525"/>
            <a:ext cx="15104454" cy="6752915"/>
          </a:xfrm>
          <a:prstGeom prst="rect">
            <a:avLst/>
          </a:prstGeom>
        </p:spPr>
      </p:pic>
      <p:sp>
        <p:nvSpPr>
          <p:cNvPr id="6" name="Put specific call to action here">
            <a:extLst>
              <a:ext uri="{FF2B5EF4-FFF2-40B4-BE49-F238E27FC236}">
                <a16:creationId xmlns:a16="http://schemas.microsoft.com/office/drawing/2014/main" id="{87589644-DE14-4859-BB30-7A377E532879}"/>
              </a:ext>
            </a:extLst>
          </p:cNvPr>
          <p:cNvSpPr txBox="1">
            <a:spLocks/>
          </p:cNvSpPr>
          <p:nvPr/>
        </p:nvSpPr>
        <p:spPr>
          <a:xfrm>
            <a:off x="634999" y="11353800"/>
            <a:ext cx="231140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 fontScale="97500"/>
          </a:bodyPr>
          <a:lstStyle>
            <a:lvl1pPr marL="0" marR="0" indent="0" algn="ctr" defTabSz="70993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32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pl-PL" cap="none" dirty="0"/>
              <a:t>Go to www.MultiplyMyMembership.com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1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My Personal No Risk, 100% Money Back Guarantee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1" cy="3499219"/>
          </a:xfrm>
          <a:prstGeom prst="rect">
            <a:avLst/>
          </a:prstGeom>
        </p:spPr>
        <p:txBody>
          <a:bodyPr/>
          <a:lstStyle>
            <a:lvl1pPr defTabSz="800735">
              <a:defRPr sz="10864"/>
            </a:lvl1pPr>
          </a:lstStyle>
          <a:p>
            <a:r>
              <a:rPr dirty="0">
                <a:latin typeface="Constantia" panose="02030602050306030303" pitchFamily="18" charset="0"/>
              </a:rPr>
              <a:t>My Personal No Risk, 100% Money Back Guarantee</a:t>
            </a:r>
          </a:p>
        </p:txBody>
      </p:sp>
      <p:sp>
        <p:nvSpPr>
          <p:cNvPr id="320" name="Describe your guarantee…"/>
          <p:cNvSpPr txBox="1">
            <a:spLocks noGrp="1"/>
          </p:cNvSpPr>
          <p:nvPr>
            <p:ph type="body" sz="half" idx="1"/>
          </p:nvPr>
        </p:nvSpPr>
        <p:spPr>
          <a:xfrm>
            <a:off x="1689099" y="3545017"/>
            <a:ext cx="13015441" cy="9296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You have a full 30 Days for whatever reason!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 have up to a full year – just let me know six strategies you implemented and honestly let me know they didn’t work.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If my tools don’t fit your toolbox then I don’t want you to have my tools.</a:t>
            </a:r>
          </a:p>
          <a:p>
            <a:pPr marL="0" indent="0">
              <a:buNone/>
            </a:pPr>
            <a:r>
              <a:rPr lang="en-US" dirty="0">
                <a:latin typeface="Constantia" panose="02030602050306030303" pitchFamily="18" charset="0"/>
              </a:rPr>
              <a:t>Plus, you get to keep all of the your bonuses and goodies I mail you each month!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7" name="Picture 2" descr="Guarantee Image">
            <a:extLst>
              <a:ext uri="{FF2B5EF4-FFF2-40B4-BE49-F238E27FC236}">
                <a16:creationId xmlns:a16="http://schemas.microsoft.com/office/drawing/2014/main" id="{ECD4C441-E8CF-42AA-BF6C-71399B59A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187" y="4645593"/>
            <a:ext cx="6449418" cy="644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ut specific call to action here">
            <a:extLst>
              <a:ext uri="{FF2B5EF4-FFF2-40B4-BE49-F238E27FC236}">
                <a16:creationId xmlns:a16="http://schemas.microsoft.com/office/drawing/2014/main" id="{BBC1AC6B-DC19-4FCC-94AB-1ED4F83CD8C6}"/>
              </a:ext>
            </a:extLst>
          </p:cNvPr>
          <p:cNvSpPr txBox="1">
            <a:spLocks/>
          </p:cNvSpPr>
          <p:nvPr/>
        </p:nvSpPr>
        <p:spPr>
          <a:xfrm>
            <a:off x="634999" y="11963398"/>
            <a:ext cx="231140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 fontScale="97500"/>
          </a:bodyPr>
          <a:lstStyle>
            <a:lvl1pPr marL="0" marR="0" indent="0" algn="ctr" defTabSz="70993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32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pl-PL" cap="none" dirty="0"/>
              <a:t>Go to www.MultiplyMyMembership.com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1" build="p" bldLvl="5" animBg="1" advAuto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Be one of the first to order now  and receive…"/>
          <p:cNvSpPr txBox="1">
            <a:spLocks noGrp="1"/>
          </p:cNvSpPr>
          <p:nvPr>
            <p:ph type="title"/>
          </p:nvPr>
        </p:nvSpPr>
        <p:spPr>
          <a:xfrm>
            <a:off x="888114" y="1554946"/>
            <a:ext cx="13664649" cy="315641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627379">
              <a:defRPr sz="8512"/>
            </a:pPr>
            <a:r>
              <a:rPr dirty="0">
                <a:solidFill>
                  <a:srgbClr val="0433FF"/>
                </a:solidFill>
                <a:latin typeface="Constantia" panose="02030602050306030303" pitchFamily="18" charset="0"/>
              </a:rPr>
              <a:t>Be one of the </a:t>
            </a:r>
            <a:br>
              <a:rPr lang="en-US" dirty="0">
                <a:solidFill>
                  <a:srgbClr val="0433FF"/>
                </a:solidFill>
                <a:latin typeface="Constantia" panose="02030602050306030303" pitchFamily="18" charset="0"/>
              </a:rPr>
            </a:br>
            <a:r>
              <a:rPr u="sng" dirty="0">
                <a:solidFill>
                  <a:srgbClr val="0433FF"/>
                </a:solidFill>
                <a:latin typeface="Constantia" panose="02030602050306030303" pitchFamily="18" charset="0"/>
              </a:rPr>
              <a:t>first </a:t>
            </a:r>
            <a:r>
              <a:rPr lang="en-US" u="sng" dirty="0">
                <a:solidFill>
                  <a:srgbClr val="0433FF"/>
                </a:solidFill>
                <a:latin typeface="Constantia" panose="02030602050306030303" pitchFamily="18" charset="0"/>
              </a:rPr>
              <a:t>TEN </a:t>
            </a:r>
            <a:r>
              <a:rPr u="sng" dirty="0">
                <a:solidFill>
                  <a:srgbClr val="0433FF"/>
                </a:solidFill>
                <a:latin typeface="Constantia" panose="02030602050306030303" pitchFamily="18" charset="0"/>
              </a:rPr>
              <a:t>to order now</a:t>
            </a:r>
            <a:r>
              <a:rPr dirty="0">
                <a:solidFill>
                  <a:srgbClr val="0433FF"/>
                </a:solidFill>
                <a:latin typeface="Constantia" panose="02030602050306030303" pitchFamily="18" charset="0"/>
              </a:rPr>
              <a:t> </a:t>
            </a:r>
            <a:br>
              <a:rPr dirty="0">
                <a:solidFill>
                  <a:srgbClr val="0433FF"/>
                </a:solidFill>
                <a:latin typeface="Constantia" panose="02030602050306030303" pitchFamily="18" charset="0"/>
              </a:rPr>
            </a:br>
            <a:r>
              <a:rPr dirty="0">
                <a:solidFill>
                  <a:srgbClr val="0433FF"/>
                </a:solidFill>
                <a:latin typeface="Constantia" panose="02030602050306030303" pitchFamily="18" charset="0"/>
              </a:rPr>
              <a:t>and receive…</a:t>
            </a:r>
          </a:p>
        </p:txBody>
      </p:sp>
      <p:sp>
        <p:nvSpPr>
          <p:cNvPr id="312" name="Features and Benefits…"/>
          <p:cNvSpPr txBox="1">
            <a:spLocks noGrp="1"/>
          </p:cNvSpPr>
          <p:nvPr>
            <p:ph type="body" sz="half" idx="1"/>
          </p:nvPr>
        </p:nvSpPr>
        <p:spPr>
          <a:xfrm>
            <a:off x="888114" y="4433456"/>
            <a:ext cx="22354658" cy="9121214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Just one of these tools will get you more members – you get 15!</a:t>
            </a:r>
          </a:p>
          <a:p>
            <a:r>
              <a:rPr lang="en-US" dirty="0">
                <a:latin typeface="Constantia" panose="02030602050306030303" pitchFamily="18" charset="0"/>
              </a:rPr>
              <a:t>Others have implemented these tools and have multiplied their membership by 57%!</a:t>
            </a:r>
          </a:p>
          <a:p>
            <a:r>
              <a:rPr lang="en-US" dirty="0">
                <a:latin typeface="Constantia" panose="02030602050306030303" pitchFamily="18" charset="0"/>
              </a:rPr>
              <a:t>Never have a “stagnant” membership again!</a:t>
            </a:r>
            <a:endParaRPr dirty="0">
              <a:latin typeface="Constantia" panose="02030602050306030303" pitchFamily="18" charset="0"/>
            </a:endParaRPr>
          </a:p>
        </p:txBody>
      </p:sp>
      <p:sp>
        <p:nvSpPr>
          <p:cNvPr id="314" name="Value: $0.00"/>
          <p:cNvSpPr txBox="1"/>
          <p:nvPr/>
        </p:nvSpPr>
        <p:spPr>
          <a:xfrm>
            <a:off x="16514618" y="10021102"/>
            <a:ext cx="6284809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sz="7200" dirty="0">
                <a:latin typeface="Constantia" panose="02030602050306030303" pitchFamily="18" charset="0"/>
              </a:rPr>
              <a:t>Value: $</a:t>
            </a:r>
            <a:r>
              <a:rPr lang="en-US" sz="7200" dirty="0">
                <a:latin typeface="Constantia" panose="02030602050306030303" pitchFamily="18" charset="0"/>
              </a:rPr>
              <a:t>197</a:t>
            </a:r>
            <a:r>
              <a:rPr sz="7200" dirty="0">
                <a:latin typeface="Constantia" panose="02030602050306030303" pitchFamily="18" charset="0"/>
              </a:rPr>
              <a:t>.00</a:t>
            </a:r>
          </a:p>
        </p:txBody>
      </p:sp>
      <p:sp>
        <p:nvSpPr>
          <p:cNvPr id="6" name="Put specific call to action here">
            <a:extLst>
              <a:ext uri="{FF2B5EF4-FFF2-40B4-BE49-F238E27FC236}">
                <a16:creationId xmlns:a16="http://schemas.microsoft.com/office/drawing/2014/main" id="{86DA62BF-741D-4A6E-8341-B4B101ED80E6}"/>
              </a:ext>
            </a:extLst>
          </p:cNvPr>
          <p:cNvSpPr txBox="1">
            <a:spLocks/>
          </p:cNvSpPr>
          <p:nvPr/>
        </p:nvSpPr>
        <p:spPr>
          <a:xfrm>
            <a:off x="635000" y="11941259"/>
            <a:ext cx="231140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 fontScale="97500"/>
          </a:bodyPr>
          <a:lstStyle>
            <a:lvl1pPr marL="0" marR="0" indent="0" algn="ctr" defTabSz="70993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32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pl-PL" cap="none" dirty="0"/>
              <a:t>Go to www.MultiplyMyMembership.com</a:t>
            </a:r>
          </a:p>
        </p:txBody>
      </p:sp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19067FB-8291-4F02-8574-FEF9B6CFF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6690" y="-551443"/>
            <a:ext cx="7369195" cy="736919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2" uiExpand="1" build="p" bldLvl="5" animBg="1" advAuto="0"/>
      <p:bldP spid="314" grpId="3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ut specific call to action here"/>
          <p:cNvSpPr txBox="1">
            <a:spLocks noGrp="1"/>
          </p:cNvSpPr>
          <p:nvPr>
            <p:ph type="title"/>
          </p:nvPr>
        </p:nvSpPr>
        <p:spPr>
          <a:xfrm>
            <a:off x="884382" y="10620664"/>
            <a:ext cx="23114000" cy="2006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09930">
              <a:defRPr sz="9632"/>
            </a:lvl1pPr>
          </a:lstStyle>
          <a:p>
            <a:r>
              <a:rPr lang="en-US" cap="none" dirty="0"/>
              <a:t>Go to www.MultiplyMyMembership.com</a:t>
            </a:r>
            <a:endParaRPr cap="none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3916763-E790-491E-B2F3-F3B591ECFF4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884382" y="870086"/>
            <a:ext cx="21313599" cy="9528906"/>
          </a:xfrm>
        </p:spPr>
      </p:pic>
    </p:spTree>
    <p:extLst>
      <p:ext uri="{BB962C8B-B14F-4D97-AF65-F5344CB8AC3E}">
        <p14:creationId xmlns:p14="http://schemas.microsoft.com/office/powerpoint/2010/main" val="245552728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0" y="784525"/>
            <a:ext cx="24384000" cy="171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1828800" hangingPunct="1">
              <a:spcBef>
                <a:spcPct val="0"/>
              </a:spcBef>
              <a:buNone/>
            </a:pPr>
            <a:r>
              <a:rPr lang="en-US" altLang="en-US" sz="11500" u="sng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You will receive: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89099" y="3689498"/>
            <a:ext cx="23030120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1. Proven Trial Offers that Will Get You More Members				$297.00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89099" y="5061099"/>
            <a:ext cx="22343191" cy="9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2. Blueprint To Turn Your Prospects Into New Members				$297.00</a:t>
            </a:r>
          </a:p>
          <a:p>
            <a:pPr marL="685800" indent="-685800" algn="l" defTabSz="1828800" hangingPunct="1">
              <a:spcBef>
                <a:spcPct val="0"/>
              </a:spcBef>
              <a:buNone/>
            </a:pPr>
            <a:endParaRPr lang="en-US" altLang="en-US" sz="5600" b="0" kern="1200" dirty="0">
              <a:solidFill>
                <a:srgbClr val="002060"/>
              </a:solidFill>
              <a:latin typeface="Constantia" panose="02030602050306030303" pitchFamily="18" charset="0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489099" y="6281776"/>
            <a:ext cx="2234319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3. </a:t>
            </a: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</a:rPr>
              <a:t>A Step By Step Process To</a:t>
            </a: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 Go From “Sign-Up” to a Fully-Engaged Member  	$297.00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89099" y="7597276"/>
            <a:ext cx="23030120" cy="89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Bonus #1: Taking the Guesswork Out Of What You’ll Provide Your Members    $497.00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89099" y="8714027"/>
            <a:ext cx="23030120" cy="167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685800" indent="-685800" algn="l" defTabSz="1828800" hangingPunct="1">
              <a:spcBef>
                <a:spcPct val="0"/>
              </a:spcBef>
              <a:buNone/>
            </a:pPr>
            <a:r>
              <a:rPr lang="en-US" altLang="en-US" sz="4800" b="0" kern="1200" dirty="0">
                <a:solidFill>
                  <a:srgbClr val="002060"/>
                </a:solidFill>
                <a:latin typeface="Constantia" panose="02030602050306030303" pitchFamily="18" charset="0"/>
                <a:cs typeface="+mn-cs"/>
              </a:rPr>
              <a:t>Bonus #2: Two Free Months of Membership Multipliers			    	 $594.00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692723-3A69-4178-9947-E0C01138B6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9753" y="9472520"/>
            <a:ext cx="1838675" cy="183867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D60DA41-8249-4EDC-9CDC-F02CA27E02F8}"/>
              </a:ext>
            </a:extLst>
          </p:cNvPr>
          <p:cNvSpPr/>
          <p:nvPr/>
        </p:nvSpPr>
        <p:spPr>
          <a:xfrm>
            <a:off x="14897489" y="9682073"/>
            <a:ext cx="79348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1828800" hangingPunct="1"/>
            <a:r>
              <a:rPr lang="en-US" sz="7200" kern="1200" dirty="0">
                <a:solidFill>
                  <a:srgbClr val="002060"/>
                </a:solidFill>
                <a:latin typeface="Constantia" panose="02030602050306030303" pitchFamily="18" charset="0"/>
                <a:ea typeface="+mn-ea"/>
                <a:cs typeface="+mn-cs"/>
              </a:rPr>
              <a:t>Total Value: $1,982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D3BDC0-9674-435D-9F29-30AD87ED78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924" y="11325528"/>
            <a:ext cx="1605947" cy="160594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8CD0326-60D9-4BA7-BA47-F5A9A8BCC875}"/>
              </a:ext>
            </a:extLst>
          </p:cNvPr>
          <p:cNvSpPr/>
          <p:nvPr/>
        </p:nvSpPr>
        <p:spPr>
          <a:xfrm>
            <a:off x="16137829" y="11383086"/>
            <a:ext cx="66944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1828800" hangingPunct="1"/>
            <a:r>
              <a:rPr lang="en-US" sz="7200" kern="1200" dirty="0">
                <a:solidFill>
                  <a:srgbClr val="002060"/>
                </a:solidFill>
                <a:latin typeface="Constantia" panose="02030602050306030303" pitchFamily="18" charset="0"/>
                <a:ea typeface="+mn-ea"/>
                <a:cs typeface="+mn-cs"/>
              </a:rPr>
              <a:t>Regularly: $997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5E7F10-B19E-4D69-89E9-D191E5EB6A65}"/>
              </a:ext>
            </a:extLst>
          </p:cNvPr>
          <p:cNvSpPr/>
          <p:nvPr/>
        </p:nvSpPr>
        <p:spPr>
          <a:xfrm>
            <a:off x="1329136" y="10174834"/>
            <a:ext cx="1033155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/>
            <a:r>
              <a:rPr lang="en-US" sz="16600" kern="1200" dirty="0">
                <a:solidFill>
                  <a:srgbClr val="0433FF"/>
                </a:solidFill>
                <a:latin typeface="Calibri" panose="020F0502020204030204"/>
                <a:ea typeface="+mn-ea"/>
                <a:cs typeface="+mn-cs"/>
              </a:rPr>
              <a:t>Just $297!</a:t>
            </a:r>
          </a:p>
        </p:txBody>
      </p:sp>
      <p:sp>
        <p:nvSpPr>
          <p:cNvPr id="18" name="Put specific call to action here">
            <a:extLst>
              <a:ext uri="{FF2B5EF4-FFF2-40B4-BE49-F238E27FC236}">
                <a16:creationId xmlns:a16="http://schemas.microsoft.com/office/drawing/2014/main" id="{528C1C51-615F-47AE-91B7-391D6F66746F}"/>
              </a:ext>
            </a:extLst>
          </p:cNvPr>
          <p:cNvSpPr txBox="1">
            <a:spLocks/>
          </p:cNvSpPr>
          <p:nvPr/>
        </p:nvSpPr>
        <p:spPr>
          <a:xfrm>
            <a:off x="1025237" y="11709400"/>
            <a:ext cx="231140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 fontScale="97500"/>
          </a:bodyPr>
          <a:lstStyle>
            <a:lvl1pPr marL="0" marR="0" indent="0" algn="ctr" defTabSz="70993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32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099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632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Go to www.MultiplyMyMembership.com</a:t>
            </a:r>
          </a:p>
        </p:txBody>
      </p:sp>
    </p:spTree>
    <p:extLst>
      <p:ext uri="{BB962C8B-B14F-4D97-AF65-F5344CB8AC3E}">
        <p14:creationId xmlns:p14="http://schemas.microsoft.com/office/powerpoint/2010/main" val="166548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9" grpId="0"/>
      <p:bldP spid="21" grpId="0"/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ut specific call to action here"/>
          <p:cNvSpPr txBox="1">
            <a:spLocks noGrp="1"/>
          </p:cNvSpPr>
          <p:nvPr>
            <p:ph type="title"/>
          </p:nvPr>
        </p:nvSpPr>
        <p:spPr>
          <a:xfrm>
            <a:off x="884382" y="10620664"/>
            <a:ext cx="23114000" cy="2006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09930">
              <a:defRPr sz="9632"/>
            </a:lvl1pPr>
          </a:lstStyle>
          <a:p>
            <a:r>
              <a:rPr lang="en-US" cap="none" dirty="0"/>
              <a:t>Go to www.MultiplyMyMembership.com</a:t>
            </a:r>
            <a:endParaRPr cap="none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3916763-E790-491E-B2F3-F3B591ECFF4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884382" y="870086"/>
            <a:ext cx="21313599" cy="9528906"/>
          </a:xfrm>
        </p:spPr>
      </p:pic>
    </p:spTree>
    <p:extLst>
      <p:ext uri="{BB962C8B-B14F-4D97-AF65-F5344CB8AC3E}">
        <p14:creationId xmlns:p14="http://schemas.microsoft.com/office/powerpoint/2010/main" val="4177341262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Remember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latin typeface="Constantia" panose="02030602050306030303" pitchFamily="18" charset="0"/>
              </a:rPr>
              <a:t>Remember:</a:t>
            </a:r>
          </a:p>
        </p:txBody>
      </p:sp>
      <p:sp>
        <p:nvSpPr>
          <p:cNvPr id="340" name="Major benefit or outcom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Constantia" panose="02030602050306030303" pitchFamily="18" charset="0"/>
              </a:rPr>
              <a:t>Instead of just adding members you’re going to be able to “MULTIPLY” your membership!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You’ll be able to create a trial offer knowing that people will take it!</a:t>
            </a:r>
            <a:endParaRPr dirty="0">
              <a:latin typeface="Constantia" panose="02030602050306030303" pitchFamily="18" charset="0"/>
            </a:endParaRPr>
          </a:p>
          <a:p>
            <a:r>
              <a:rPr lang="en-US" dirty="0">
                <a:latin typeface="Constantia" panose="02030602050306030303" pitchFamily="18" charset="0"/>
              </a:rPr>
              <a:t>You’ll be able to help more people and fulfill your purpose in life.</a:t>
            </a:r>
            <a:endParaRPr dirty="0">
              <a:latin typeface="Constantia" panose="0203060205030603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9FC99E-13A1-49CD-BB2E-D1B5A15C43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" t="24618" r="17298" b="18935"/>
          <a:stretch/>
        </p:blipFill>
        <p:spPr>
          <a:xfrm>
            <a:off x="12192000" y="4461164"/>
            <a:ext cx="10637980" cy="5458691"/>
          </a:xfrm>
          <a:prstGeom prst="rect">
            <a:avLst/>
          </a:prstGeom>
        </p:spPr>
      </p:pic>
      <p:sp>
        <p:nvSpPr>
          <p:cNvPr id="5" name="Put specific call to action here">
            <a:extLst>
              <a:ext uri="{FF2B5EF4-FFF2-40B4-BE49-F238E27FC236}">
                <a16:creationId xmlns:a16="http://schemas.microsoft.com/office/drawing/2014/main" id="{B6A4A64A-5C99-4D1B-ACF3-2897EFD6AA0F}"/>
              </a:ext>
            </a:extLst>
          </p:cNvPr>
          <p:cNvSpPr txBox="1">
            <a:spLocks/>
          </p:cNvSpPr>
          <p:nvPr/>
        </p:nvSpPr>
        <p:spPr>
          <a:xfrm>
            <a:off x="914402" y="11442700"/>
            <a:ext cx="23114000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 fontScale="97500"/>
          </a:bodyPr>
          <a:lstStyle>
            <a:lvl1pPr marL="0" marR="0" indent="0" algn="ctr" defTabSz="70993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32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1" i="0" u="none" strike="noStrike" cap="all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pl-PL" cap="none"/>
              <a:t>Go to www.MultiplyMyMembership.com</a:t>
            </a:r>
            <a:endParaRPr lang="pl-PL" cap="none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1" uiExpand="1" build="p" bldLvl="5" animBg="1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ut specific call to action here"/>
          <p:cNvSpPr txBox="1">
            <a:spLocks noGrp="1"/>
          </p:cNvSpPr>
          <p:nvPr>
            <p:ph type="title"/>
          </p:nvPr>
        </p:nvSpPr>
        <p:spPr>
          <a:xfrm>
            <a:off x="884382" y="10620664"/>
            <a:ext cx="23114000" cy="2006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09930">
              <a:defRPr sz="9632"/>
            </a:lvl1pPr>
          </a:lstStyle>
          <a:p>
            <a:r>
              <a:rPr lang="en-US" cap="none" dirty="0"/>
              <a:t>Go to www.MultiplyMyMembership.com</a:t>
            </a:r>
            <a:endParaRPr cap="none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3916763-E790-491E-B2F3-F3B591ECFF4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884382" y="870086"/>
            <a:ext cx="21313599" cy="9528906"/>
          </a:xfrm>
        </p:spPr>
      </p:pic>
    </p:spTree>
    <p:extLst>
      <p:ext uri="{BB962C8B-B14F-4D97-AF65-F5344CB8AC3E}">
        <p14:creationId xmlns:p14="http://schemas.microsoft.com/office/powerpoint/2010/main" val="2063127845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ut specific call to action here"/>
          <p:cNvSpPr txBox="1">
            <a:spLocks noGrp="1"/>
          </p:cNvSpPr>
          <p:nvPr>
            <p:ph type="title"/>
          </p:nvPr>
        </p:nvSpPr>
        <p:spPr>
          <a:xfrm>
            <a:off x="884382" y="10620664"/>
            <a:ext cx="23114000" cy="20066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09930">
              <a:defRPr sz="9632"/>
            </a:lvl1pPr>
          </a:lstStyle>
          <a:p>
            <a:r>
              <a:rPr lang="en-US" cap="none" dirty="0"/>
              <a:t>Go to www.MultiplyMyMembership.com</a:t>
            </a:r>
            <a:endParaRPr cap="none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3916763-E790-491E-B2F3-F3B591ECFF4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" t="26855" r="16597" b="22825"/>
          <a:stretch/>
        </p:blipFill>
        <p:spPr>
          <a:xfrm>
            <a:off x="884382" y="870086"/>
            <a:ext cx="21313599" cy="9528906"/>
          </a:xfrm>
        </p:spPr>
      </p:pic>
    </p:spTree>
    <p:extLst>
      <p:ext uri="{BB962C8B-B14F-4D97-AF65-F5344CB8AC3E}">
        <p14:creationId xmlns:p14="http://schemas.microsoft.com/office/powerpoint/2010/main" val="1090410895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56162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6134</TotalTime>
  <Words>1950</Words>
  <Application>Microsoft Office PowerPoint</Application>
  <PresentationFormat>Custom</PresentationFormat>
  <Paragraphs>199</Paragraphs>
  <Slides>57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57</vt:i4>
      </vt:variant>
    </vt:vector>
  </HeadingPairs>
  <TitlesOfParts>
    <vt:vector size="69" baseType="lpstr">
      <vt:lpstr>Arial</vt:lpstr>
      <vt:lpstr>Calibri</vt:lpstr>
      <vt:lpstr>Calibri Light</vt:lpstr>
      <vt:lpstr>Constantia</vt:lpstr>
      <vt:lpstr>Helvetica</vt:lpstr>
      <vt:lpstr>Helvetica Neue</vt:lpstr>
      <vt:lpstr>Helvetica Neue Light</vt:lpstr>
      <vt:lpstr>Helvetica Neue Medium</vt:lpstr>
      <vt:lpstr>Maiandra GD</vt:lpstr>
      <vt:lpstr>White</vt:lpstr>
      <vt:lpstr>Office Theme</vt:lpstr>
      <vt:lpstr>1_Office Theme</vt:lpstr>
      <vt:lpstr>Triple Your Membership in 21 Days… …and Do It Over and Over Again</vt:lpstr>
      <vt:lpstr>Where are you from?</vt:lpstr>
      <vt:lpstr>Triple Your Membership in 21 Days… …and Do It Over and Over Again</vt:lpstr>
      <vt:lpstr>This Is For You If You Are…</vt:lpstr>
      <vt:lpstr>Imagine If You Woke Up Tomorrow and…</vt:lpstr>
      <vt:lpstr>PowerPoint Presentation</vt:lpstr>
      <vt:lpstr>PowerPoint Presentation</vt:lpstr>
      <vt:lpstr>My first Multi-Million Dollar membership business</vt:lpstr>
      <vt:lpstr>PowerPoint Presentation</vt:lpstr>
      <vt:lpstr>Something Had To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$600,000 to  Over $4,000,000!</vt:lpstr>
      <vt:lpstr>PowerPoint Presentation</vt:lpstr>
      <vt:lpstr>PowerPoint Presentation</vt:lpstr>
      <vt:lpstr>Why am I teaching you this…</vt:lpstr>
      <vt:lpstr>What you’re going to discover today</vt:lpstr>
      <vt:lpstr>The Single Most Effective Tool to Triple Your Membership:  “The Trial Membership”</vt:lpstr>
      <vt:lpstr>Lessons from a fisherman!</vt:lpstr>
      <vt:lpstr>What you need to do…</vt:lpstr>
      <vt:lpstr>PowerPoint Presentation</vt:lpstr>
      <vt:lpstr>PowerPoint Presentation</vt:lpstr>
      <vt:lpstr>PowerPoint Presentation</vt:lpstr>
      <vt:lpstr>Turn prospects into  sign-ups</vt:lpstr>
      <vt:lpstr>A time I was told “No!”</vt:lpstr>
      <vt:lpstr>What you need to do…</vt:lpstr>
      <vt:lpstr>PowerPoint Presentation</vt:lpstr>
      <vt:lpstr>Move your members from sign-up to fully-engaged</vt:lpstr>
      <vt:lpstr>The time I Joined a Gym!</vt:lpstr>
      <vt:lpstr>What you need to do…</vt:lpstr>
      <vt:lpstr>A 7+ Figure Sale…</vt:lpstr>
      <vt:lpstr>So far you’ve discovered</vt:lpstr>
      <vt:lpstr>PowerPoint Presentation</vt:lpstr>
      <vt:lpstr>You Have Two Choices…</vt:lpstr>
      <vt:lpstr>PowerPoint Presentation</vt:lpstr>
      <vt:lpstr>Who This Is Not For</vt:lpstr>
      <vt:lpstr>what you receive…</vt:lpstr>
      <vt:lpstr>Proven Trial Offers that Will Get You More Members</vt:lpstr>
      <vt:lpstr>Blueprint To Turn Your Prospects Into New Members</vt:lpstr>
      <vt:lpstr>A Step By Step Process To Go From “Sign-Up” to a Fully-Engaged Member </vt:lpstr>
      <vt:lpstr>Bonus #1: TAKE THE GUESSWORK OUT WHAT YOU WILL PROVIDE YOUR MEMBERS MONTH AFTER MONTH</vt:lpstr>
      <vt:lpstr>Bonus #2: two free months of Membership Multipliers!</vt:lpstr>
      <vt:lpstr>PowerPoint Presentation</vt:lpstr>
      <vt:lpstr>PowerPoint Presentation</vt:lpstr>
      <vt:lpstr>Today Only</vt:lpstr>
      <vt:lpstr>My Personal No Risk, 100% Money Back Guarantee</vt:lpstr>
      <vt:lpstr>Be one of the  first TEN to order now  and receive…</vt:lpstr>
      <vt:lpstr>Go to www.MultiplyMyMembership.com</vt:lpstr>
      <vt:lpstr>PowerPoint Presentation</vt:lpstr>
      <vt:lpstr>Go to www.MultiplyMyMembership.com</vt:lpstr>
      <vt:lpstr>Remember:</vt:lpstr>
      <vt:lpstr>Go to www.MultiplyMyMembership.com</vt:lpstr>
      <vt:lpstr>Go to www.MultiplyMyMembership.com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Your Membership in 21 Days… …and Do It Over and Over Again</dc:title>
  <dc:creator>Scott Whitaker</dc:creator>
  <cp:lastModifiedBy>Scott Whitaker</cp:lastModifiedBy>
  <cp:revision>123</cp:revision>
  <dcterms:modified xsi:type="dcterms:W3CDTF">2019-02-01T13:30:37Z</dcterms:modified>
</cp:coreProperties>
</file>